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rawings/drawing2.xml" ContentType="application/vnd.openxmlformats-officedocument.drawingml.chartshape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Default Extension="xlsx" ContentType="application/vnd.openxmlformats-officedocument.spreadsheetml.sheet"/>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08" r:id="rId2"/>
  </p:sldMasterIdLst>
  <p:notesMasterIdLst>
    <p:notesMasterId r:id="rId35"/>
  </p:notesMasterIdLst>
  <p:sldIdLst>
    <p:sldId id="276" r:id="rId3"/>
    <p:sldId id="277" r:id="rId4"/>
    <p:sldId id="299" r:id="rId5"/>
    <p:sldId id="259" r:id="rId6"/>
    <p:sldId id="258" r:id="rId7"/>
    <p:sldId id="260" r:id="rId8"/>
    <p:sldId id="261" r:id="rId9"/>
    <p:sldId id="273" r:id="rId10"/>
    <p:sldId id="275" r:id="rId11"/>
    <p:sldId id="256" r:id="rId12"/>
    <p:sldId id="289" r:id="rId13"/>
    <p:sldId id="294" r:id="rId14"/>
    <p:sldId id="264" r:id="rId15"/>
    <p:sldId id="263" r:id="rId16"/>
    <p:sldId id="265" r:id="rId17"/>
    <p:sldId id="297" r:id="rId18"/>
    <p:sldId id="266" r:id="rId19"/>
    <p:sldId id="279" r:id="rId20"/>
    <p:sldId id="267" r:id="rId21"/>
    <p:sldId id="281" r:id="rId22"/>
    <p:sldId id="296" r:id="rId23"/>
    <p:sldId id="268" r:id="rId24"/>
    <p:sldId id="269" r:id="rId25"/>
    <p:sldId id="282" r:id="rId26"/>
    <p:sldId id="283" r:id="rId27"/>
    <p:sldId id="285" r:id="rId28"/>
    <p:sldId id="284" r:id="rId29"/>
    <p:sldId id="290" r:id="rId30"/>
    <p:sldId id="291" r:id="rId31"/>
    <p:sldId id="292" r:id="rId32"/>
    <p:sldId id="286" r:id="rId33"/>
    <p:sldId id="293" r:id="rId34"/>
  </p:sldIdLst>
  <p:sldSz cx="9144000" cy="6858000" type="screen4x3"/>
  <p:notesSz cx="6858000" cy="9239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160" autoAdjust="0"/>
    <p:restoredTop sz="68550" autoAdjust="0"/>
  </p:normalViewPr>
  <p:slideViewPr>
    <p:cSldViewPr>
      <p:cViewPr varScale="1">
        <p:scale>
          <a:sx n="69" d="100"/>
          <a:sy n="69" d="100"/>
        </p:scale>
        <p:origin x="-828" y="-108"/>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Office_Excel_Worksheet2.xlsx"/></Relationships>
</file>

<file path=ppt/charts/chart1.xml><?xml version="1.0" encoding="utf-8"?>
<c:chartSpace xmlns:c="http://schemas.openxmlformats.org/drawingml/2006/chart" xmlns:a="http://schemas.openxmlformats.org/drawingml/2006/main" xmlns:r="http://schemas.openxmlformats.org/officeDocument/2006/relationships">
  <c:lang val="en-US"/>
  <c:chart>
    <c:title>
      <c:tx>
        <c:rich>
          <a:bodyPr/>
          <a:lstStyle/>
          <a:p>
            <a:pPr algn="ctr">
              <a:defRPr/>
            </a:pPr>
            <a:r>
              <a:rPr lang="en-US" dirty="0" smtClean="0"/>
              <a:t>Social, Economic</a:t>
            </a:r>
            <a:r>
              <a:rPr lang="en-US" baseline="0" dirty="0" smtClean="0"/>
              <a:t> &amp; Environmental </a:t>
            </a:r>
            <a:r>
              <a:rPr lang="en-US" dirty="0" smtClean="0"/>
              <a:t>Determinants of Health</a:t>
            </a:r>
            <a:endParaRPr lang="en-US" dirty="0"/>
          </a:p>
        </c:rich>
      </c:tx>
      <c:layout>
        <c:manualLayout>
          <c:xMode val="edge"/>
          <c:yMode val="edge"/>
          <c:x val="0.13251488095238162"/>
          <c:y val="5.1919636690150574E-2"/>
        </c:manualLayout>
      </c:layout>
    </c:title>
    <c:plotArea>
      <c:layout>
        <c:manualLayout>
          <c:layoutTarget val="inner"/>
          <c:xMode val="edge"/>
          <c:yMode val="edge"/>
          <c:x val="3.2025098425197018E-2"/>
          <c:y val="0.18529596629368697"/>
          <c:w val="0.49547138638920346"/>
          <c:h val="0.73016835888934939"/>
        </c:manualLayout>
      </c:layout>
      <c:doughnutChart>
        <c:varyColors val="1"/>
        <c:ser>
          <c:idx val="0"/>
          <c:order val="0"/>
          <c:tx>
            <c:strRef>
              <c:f>Sheet1!$B$1</c:f>
              <c:strCache>
                <c:ptCount val="1"/>
                <c:pt idx="0">
                  <c:v>Determinants</c:v>
                </c:pt>
              </c:strCache>
            </c:strRef>
          </c:tx>
          <c:explosion val="14"/>
          <c:cat>
            <c:strRef>
              <c:f>Sheet1!$A$2:$A$15</c:f>
              <c:strCache>
                <c:ptCount val="14"/>
                <c:pt idx="0">
                  <c:v>Built Environment</c:v>
                </c:pt>
                <c:pt idx="1">
                  <c:v>Civic Engagement</c:v>
                </c:pt>
                <c:pt idx="2">
                  <c:v>Culture</c:v>
                </c:pt>
                <c:pt idx="3">
                  <c:v>Early Childhood Experiences</c:v>
                </c:pt>
                <c:pt idx="4">
                  <c:v>Education</c:v>
                </c:pt>
                <c:pt idx="5">
                  <c:v>Employment/Income</c:v>
                </c:pt>
                <c:pt idx="6">
                  <c:v>Environment - Air, Water, Toxins</c:v>
                </c:pt>
                <c:pt idx="7">
                  <c:v>Food Security/Nutrition</c:v>
                </c:pt>
                <c:pt idx="8">
                  <c:v>Health Care - Physical/Mental</c:v>
                </c:pt>
                <c:pt idx="9">
                  <c:v>Housing</c:v>
                </c:pt>
                <c:pt idx="10">
                  <c:v>Land Use Policy</c:v>
                </c:pt>
                <c:pt idx="11">
                  <c:v>Social Support</c:v>
                </c:pt>
                <c:pt idx="12">
                  <c:v>Transportation</c:v>
                </c:pt>
                <c:pt idx="13">
                  <c:v>Working Conditions</c:v>
                </c:pt>
              </c:strCache>
            </c:strRef>
          </c:cat>
          <c:val>
            <c:numRef>
              <c:f>Sheet1!$B$2:$B$15</c:f>
              <c:numCache>
                <c:formatCode>General</c:formatCode>
                <c:ptCount val="14"/>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numCache>
            </c:numRef>
          </c:val>
        </c:ser>
        <c:firstSliceAng val="0"/>
        <c:holeSize val="50"/>
      </c:doughnutChart>
    </c:plotArea>
    <c:legend>
      <c:legendPos val="r"/>
      <c:layout>
        <c:manualLayout>
          <c:xMode val="edge"/>
          <c:yMode val="edge"/>
          <c:x val="0.57879054180727407"/>
          <c:y val="0.1247121062992131"/>
          <c:w val="0.41235986126734403"/>
          <c:h val="0.84131315616797897"/>
        </c:manualLayout>
      </c:layout>
    </c:legend>
    <c:plotVisOnly val="1"/>
    <c:dispBlanksAs val="zero"/>
  </c:chart>
  <c:txPr>
    <a:bodyPr/>
    <a:lstStyle/>
    <a:p>
      <a:pPr>
        <a:defRPr sz="1800"/>
      </a:pPr>
      <a:endParaRPr lang="en-US"/>
    </a:p>
  </c:tx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lgn="ctr">
              <a:defRPr/>
            </a:pPr>
            <a:r>
              <a:rPr lang="en-US" dirty="0" smtClean="0"/>
              <a:t>Determinants of Health</a:t>
            </a:r>
            <a:endParaRPr lang="en-US" dirty="0"/>
          </a:p>
        </c:rich>
      </c:tx>
      <c:layout>
        <c:manualLayout>
          <c:xMode val="edge"/>
          <c:yMode val="edge"/>
          <c:x val="0.6294173680876074"/>
          <c:y val="1.4638934935764594E-2"/>
        </c:manualLayout>
      </c:layout>
    </c:title>
    <c:plotArea>
      <c:layout>
        <c:manualLayout>
          <c:layoutTarget val="inner"/>
          <c:xMode val="edge"/>
          <c:yMode val="edge"/>
          <c:x val="6.9843198479500407E-2"/>
          <c:y val="0.18529596629368697"/>
          <c:w val="0.47407582134129872"/>
          <c:h val="0.7235894115209287"/>
        </c:manualLayout>
      </c:layout>
      <c:doughnutChart>
        <c:varyColors val="1"/>
        <c:ser>
          <c:idx val="0"/>
          <c:order val="0"/>
          <c:tx>
            <c:strRef>
              <c:f>Sheet1!$B$1</c:f>
              <c:strCache>
                <c:ptCount val="1"/>
                <c:pt idx="0">
                  <c:v>Determinants</c:v>
                </c:pt>
              </c:strCache>
            </c:strRef>
          </c:tx>
          <c:explosion val="20"/>
          <c:cat>
            <c:strRef>
              <c:f>Sheet1!$A$2:$A$15</c:f>
              <c:strCache>
                <c:ptCount val="14"/>
                <c:pt idx="0">
                  <c:v>Built Environment</c:v>
                </c:pt>
                <c:pt idx="1">
                  <c:v>Civic Engagement</c:v>
                </c:pt>
                <c:pt idx="2">
                  <c:v>Culture</c:v>
                </c:pt>
                <c:pt idx="3">
                  <c:v>Early Childhood Experiences</c:v>
                </c:pt>
                <c:pt idx="4">
                  <c:v>Education</c:v>
                </c:pt>
                <c:pt idx="5">
                  <c:v>Employment/Income</c:v>
                </c:pt>
                <c:pt idx="6">
                  <c:v>Environment - Air, Water, Toxins</c:v>
                </c:pt>
                <c:pt idx="7">
                  <c:v>Food Security/Nutrition</c:v>
                </c:pt>
                <c:pt idx="8">
                  <c:v>Health Care - Physical/Mental</c:v>
                </c:pt>
                <c:pt idx="9">
                  <c:v>Housing</c:v>
                </c:pt>
                <c:pt idx="10">
                  <c:v>Land Use Policy</c:v>
                </c:pt>
                <c:pt idx="11">
                  <c:v>Social Support</c:v>
                </c:pt>
                <c:pt idx="12">
                  <c:v>Transportation</c:v>
                </c:pt>
                <c:pt idx="13">
                  <c:v>Working Conditions</c:v>
                </c:pt>
              </c:strCache>
            </c:strRef>
          </c:cat>
          <c:val>
            <c:numRef>
              <c:f>Sheet1!$B$2:$B$15</c:f>
              <c:numCache>
                <c:formatCode>General</c:formatCode>
                <c:ptCount val="14"/>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numCache>
            </c:numRef>
          </c:val>
        </c:ser>
        <c:firstSliceAng val="0"/>
        <c:holeSize val="50"/>
      </c:doughnutChart>
    </c:plotArea>
    <c:legend>
      <c:legendPos val="r"/>
      <c:layout>
        <c:manualLayout>
          <c:xMode val="edge"/>
          <c:yMode val="edge"/>
          <c:x val="0.61004053143799564"/>
          <c:y val="0.12471210629921307"/>
          <c:w val="0.38110991103988429"/>
          <c:h val="0.84131315616797897"/>
        </c:manualLayout>
      </c:layout>
    </c:legend>
    <c:plotVisOnly val="1"/>
    <c:dispBlanksAs val="zero"/>
  </c:chart>
  <c:txPr>
    <a:bodyPr/>
    <a:lstStyle/>
    <a:p>
      <a:pPr>
        <a:defRPr sz="1800"/>
      </a:pPr>
      <a:endParaRPr lang="en-US"/>
    </a:p>
  </c:txPr>
  <c:externalData r:id="rId1"/>
  <c:userShapes r:id="rId2"/>
</c:chartSpace>
</file>

<file path=ppt/drawings/drawing1.xml><?xml version="1.0" encoding="utf-8"?>
<c:userShapes xmlns:c="http://schemas.openxmlformats.org/drawingml/2006/chart">
  <cdr:relSizeAnchor xmlns:cdr="http://schemas.openxmlformats.org/drawingml/2006/chartDrawing">
    <cdr:from>
      <cdr:x>0</cdr:x>
      <cdr:y>0</cdr:y>
    </cdr:from>
    <cdr:to>
      <cdr:x>0.25</cdr:x>
      <cdr:y>0.04252</cdr:y>
    </cdr:to>
    <cdr:sp macro="" textlink="">
      <cdr:nvSpPr>
        <cdr:cNvPr id="2" name="TextBox 7"/>
        <cdr:cNvSpPr txBox="1"/>
      </cdr:nvSpPr>
      <cdr:spPr>
        <a:xfrm xmlns:a="http://schemas.openxmlformats.org/drawingml/2006/main">
          <a:off x="0" y="0"/>
          <a:ext cx="2133600" cy="24622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xmlns:a="http://schemas.openxmlformats.org/drawingml/2006/main">
          <a:endParaRPr lang="en-US" sz="1000" dirty="0"/>
        </a:p>
      </cdr:txBody>
    </cdr:sp>
  </cdr:relSizeAnchor>
</c:userShapes>
</file>

<file path=ppt/drawings/drawing2.xml><?xml version="1.0" encoding="utf-8"?>
<c:userShapes xmlns:c="http://schemas.openxmlformats.org/drawingml/2006/chart">
  <cdr:relSizeAnchor xmlns:cdr="http://schemas.openxmlformats.org/drawingml/2006/chartDrawing">
    <cdr:from>
      <cdr:x>0.09483</cdr:x>
      <cdr:y>0</cdr:y>
    </cdr:from>
    <cdr:to>
      <cdr:x>0.54867</cdr:x>
      <cdr:y>0.09211</cdr:y>
    </cdr:to>
    <cdr:sp macro="" textlink="">
      <cdr:nvSpPr>
        <cdr:cNvPr id="3" name="TextBox 2"/>
        <cdr:cNvSpPr txBox="1"/>
      </cdr:nvSpPr>
      <cdr:spPr>
        <a:xfrm xmlns:a="http://schemas.openxmlformats.org/drawingml/2006/main">
          <a:off x="838200" y="0"/>
          <a:ext cx="4011604" cy="533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200" b="1" dirty="0" smtClean="0">
              <a:solidFill>
                <a:schemeClr val="tx1"/>
              </a:solidFill>
            </a:rPr>
            <a:t>Determinants of Equity</a:t>
          </a:r>
          <a:endParaRPr lang="en-US" sz="2200" b="1" dirty="0">
            <a:solidFill>
              <a:schemeClr val="tx1"/>
            </a:solidFill>
          </a:endParaRPr>
        </a:p>
      </cdr:txBody>
    </cdr:sp>
  </cdr:relSizeAnchor>
  <cdr:relSizeAnchor xmlns:cdr="http://schemas.openxmlformats.org/drawingml/2006/chartDrawing">
    <cdr:from>
      <cdr:x>0</cdr:x>
      <cdr:y>0.15562</cdr:y>
    </cdr:from>
    <cdr:to>
      <cdr:x>0.21239</cdr:x>
      <cdr:y>0.29646</cdr:y>
    </cdr:to>
    <cdr:sp macro="" textlink="">
      <cdr:nvSpPr>
        <cdr:cNvPr id="9" name="Down Arrow Callout 8"/>
        <cdr:cNvSpPr/>
      </cdr:nvSpPr>
      <cdr:spPr>
        <a:xfrm xmlns:a="http://schemas.openxmlformats.org/drawingml/2006/main" rot="19105018">
          <a:off x="-42083" y="901234"/>
          <a:ext cx="1877358" cy="815632"/>
        </a:xfrm>
        <a:prstGeom xmlns:a="http://schemas.openxmlformats.org/drawingml/2006/main" prst="downArrowCallout">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endParaRPr lang="en-US" sz="1400" b="1" dirty="0" smtClean="0">
            <a:latin typeface="Arial Black" pitchFamily="34" charset="0"/>
          </a:endParaRPr>
        </a:p>
        <a:p xmlns:a="http://schemas.openxmlformats.org/drawingml/2006/main">
          <a:pPr algn="ctr"/>
          <a:r>
            <a:rPr lang="en-US" sz="1400" b="1" dirty="0" smtClean="0">
              <a:solidFill>
                <a:schemeClr val="bg1"/>
              </a:solidFill>
              <a:latin typeface="Arial Black" pitchFamily="34" charset="0"/>
            </a:rPr>
            <a:t>POVERTY</a:t>
          </a:r>
          <a:endParaRPr lang="en-US" sz="1400" b="1" dirty="0">
            <a:solidFill>
              <a:schemeClr val="bg1"/>
            </a:solidFill>
            <a:latin typeface="Arial Black" pitchFamily="34" charset="0"/>
          </a:endParaRPr>
        </a:p>
      </cdr:txBody>
    </cdr:sp>
  </cdr:relSizeAnchor>
  <cdr:relSizeAnchor xmlns:cdr="http://schemas.openxmlformats.org/drawingml/2006/chartDrawing">
    <cdr:from>
      <cdr:x>0.39453</cdr:x>
      <cdr:y>0.16161</cdr:y>
    </cdr:from>
    <cdr:to>
      <cdr:x>0.60692</cdr:x>
      <cdr:y>0.30245</cdr:y>
    </cdr:to>
    <cdr:sp macro="" textlink="">
      <cdr:nvSpPr>
        <cdr:cNvPr id="10" name="Down Arrow Callout 9"/>
        <cdr:cNvSpPr/>
      </cdr:nvSpPr>
      <cdr:spPr>
        <a:xfrm xmlns:a="http://schemas.openxmlformats.org/drawingml/2006/main" rot="2192385">
          <a:off x="3487303" y="935912"/>
          <a:ext cx="1877357" cy="815633"/>
        </a:xfrm>
        <a:prstGeom xmlns:a="http://schemas.openxmlformats.org/drawingml/2006/main" prst="downArrowCallout">
          <a:avLst/>
        </a:prstGeom>
        <a:solidFill xmlns:a="http://schemas.openxmlformats.org/drawingml/2006/main">
          <a:schemeClr val="accent2"/>
        </a:solidFill>
        <a:ln xmlns:a="http://schemas.openxmlformats.org/drawingml/2006/main" w="25400" cap="flat" cmpd="sng" algn="ctr">
          <a:solidFill>
            <a:srgbClr val="4F81BD">
              <a:shade val="50000"/>
            </a:srgbClr>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endParaRPr lang="en-US" sz="1400" b="1" dirty="0" smtClean="0">
            <a:solidFill>
              <a:schemeClr val="bg1"/>
            </a:solidFill>
            <a:latin typeface="Arial Black" pitchFamily="34" charset="0"/>
          </a:endParaRPr>
        </a:p>
        <a:p xmlns:a="http://schemas.openxmlformats.org/drawingml/2006/main">
          <a:pPr algn="ctr"/>
          <a:r>
            <a:rPr lang="en-US" sz="1400" b="1" dirty="0" smtClean="0">
              <a:solidFill>
                <a:schemeClr val="bg1"/>
              </a:solidFill>
              <a:latin typeface="Arial Black" pitchFamily="34" charset="0"/>
            </a:rPr>
            <a:t>RACISM</a:t>
          </a:r>
          <a:endParaRPr lang="en-US" sz="1400" b="1" dirty="0">
            <a:solidFill>
              <a:schemeClr val="bg1"/>
            </a:solidFill>
            <a:latin typeface="Arial Black" pitchFamily="34" charset="0"/>
          </a:endParaRPr>
        </a:p>
      </cdr:txBody>
    </cdr:sp>
  </cdr:relSizeAnchor>
  <cdr:relSizeAnchor xmlns:cdr="http://schemas.openxmlformats.org/drawingml/2006/chartDrawing">
    <cdr:from>
      <cdr:x>0.0499</cdr:x>
      <cdr:y>0.67674</cdr:y>
    </cdr:from>
    <cdr:to>
      <cdr:x>0.14153</cdr:x>
      <cdr:y>0.99809</cdr:y>
    </cdr:to>
    <cdr:sp macro="" textlink="">
      <cdr:nvSpPr>
        <cdr:cNvPr id="11" name="Down Arrow Callout 10"/>
        <cdr:cNvSpPr/>
      </cdr:nvSpPr>
      <cdr:spPr>
        <a:xfrm xmlns:a="http://schemas.openxmlformats.org/drawingml/2006/main" rot="13690528">
          <a:off x="-84416" y="4444686"/>
          <a:ext cx="1861002" cy="809936"/>
        </a:xfrm>
        <a:prstGeom xmlns:a="http://schemas.openxmlformats.org/drawingml/2006/main" prst="downArrowCallout">
          <a:avLst/>
        </a:prstGeom>
        <a:solidFill xmlns:a="http://schemas.openxmlformats.org/drawingml/2006/main">
          <a:schemeClr val="accent3"/>
        </a:solidFill>
        <a:ln xmlns:a="http://schemas.openxmlformats.org/drawingml/2006/main" w="25400" cap="flat" cmpd="sng" algn="ctr">
          <a:solidFill>
            <a:srgbClr val="4F81BD">
              <a:shade val="50000"/>
            </a:srgbClr>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endParaRPr lang="en-US" sz="1400" b="1" dirty="0" smtClean="0">
            <a:latin typeface="Arial Black" pitchFamily="34" charset="0"/>
          </a:endParaRPr>
        </a:p>
        <a:p xmlns:a="http://schemas.openxmlformats.org/drawingml/2006/main">
          <a:pPr algn="ctr"/>
          <a:r>
            <a:rPr lang="en-US" sz="1400" b="1" dirty="0" smtClean="0">
              <a:solidFill>
                <a:schemeClr val="bg1"/>
              </a:solidFill>
              <a:latin typeface="Arial Black" pitchFamily="34" charset="0"/>
            </a:rPr>
            <a:t>CLASSISM</a:t>
          </a:r>
          <a:endParaRPr lang="en-US" sz="1400" b="1" dirty="0">
            <a:solidFill>
              <a:schemeClr val="bg1"/>
            </a:solidFill>
            <a:latin typeface="Arial Black" pitchFamily="34" charset="0"/>
          </a:endParaRPr>
        </a:p>
      </cdr:txBody>
    </cdr:sp>
  </cdr:relSizeAnchor>
  <cdr:relSizeAnchor xmlns:cdr="http://schemas.openxmlformats.org/drawingml/2006/chartDrawing">
    <cdr:from>
      <cdr:x>0.47255</cdr:x>
      <cdr:y>0.68712</cdr:y>
    </cdr:from>
    <cdr:to>
      <cdr:x>0.56105</cdr:x>
      <cdr:y>0.99926</cdr:y>
    </cdr:to>
    <cdr:sp macro="" textlink="">
      <cdr:nvSpPr>
        <cdr:cNvPr id="12" name="Down Arrow Callout 11"/>
        <cdr:cNvSpPr/>
      </cdr:nvSpPr>
      <cdr:spPr>
        <a:xfrm xmlns:a="http://schemas.openxmlformats.org/drawingml/2006/main" rot="8051867">
          <a:off x="3664282" y="4491931"/>
          <a:ext cx="1807666" cy="782269"/>
        </a:xfrm>
        <a:prstGeom xmlns:a="http://schemas.openxmlformats.org/drawingml/2006/main" prst="downArrowCallout">
          <a:avLst/>
        </a:prstGeom>
        <a:solidFill xmlns:a="http://schemas.openxmlformats.org/drawingml/2006/main">
          <a:schemeClr val="accent6"/>
        </a:solidFill>
        <a:ln xmlns:a="http://schemas.openxmlformats.org/drawingml/2006/main" w="25400" cap="flat" cmpd="sng" algn="ctr">
          <a:solidFill>
            <a:srgbClr val="4F81BD">
              <a:shade val="50000"/>
            </a:srgbClr>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horz" anchor="ct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endParaRPr lang="en-US" sz="1400" b="1" dirty="0" smtClean="0">
            <a:latin typeface="Arial Black" pitchFamily="34" charset="0"/>
          </a:endParaRPr>
        </a:p>
        <a:p xmlns:a="http://schemas.openxmlformats.org/drawingml/2006/main">
          <a:pPr algn="ctr"/>
          <a:r>
            <a:rPr lang="en-US" sz="1400" b="1" dirty="0" smtClean="0">
              <a:solidFill>
                <a:schemeClr val="bg1"/>
              </a:solidFill>
              <a:latin typeface="Arial Black" pitchFamily="34" charset="0"/>
            </a:rPr>
            <a:t>SEXISM</a:t>
          </a:r>
          <a:endParaRPr lang="en-US" sz="1400" b="1" dirty="0">
            <a:solidFill>
              <a:schemeClr val="bg1"/>
            </a:solidFill>
            <a:latin typeface="Arial Black"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196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61962"/>
          </a:xfrm>
          <a:prstGeom prst="rect">
            <a:avLst/>
          </a:prstGeom>
        </p:spPr>
        <p:txBody>
          <a:bodyPr vert="horz" lIns="91440" tIns="45720" rIns="91440" bIns="45720" rtlCol="0"/>
          <a:lstStyle>
            <a:lvl1pPr algn="r">
              <a:defRPr sz="1200"/>
            </a:lvl1pPr>
          </a:lstStyle>
          <a:p>
            <a:fld id="{DD9DC357-A283-4B32-BF2F-CD245BA7E633}" type="datetimeFigureOut">
              <a:rPr lang="en-US" smtClean="0"/>
              <a:pPr/>
              <a:t>10/29/2014</a:t>
            </a:fld>
            <a:endParaRPr lang="en-US"/>
          </a:p>
        </p:txBody>
      </p:sp>
      <p:sp>
        <p:nvSpPr>
          <p:cNvPr id="4" name="Slide Image Placeholder 3"/>
          <p:cNvSpPr>
            <a:spLocks noGrp="1" noRot="1" noChangeAspect="1"/>
          </p:cNvSpPr>
          <p:nvPr>
            <p:ph type="sldImg" idx="2"/>
          </p:nvPr>
        </p:nvSpPr>
        <p:spPr>
          <a:xfrm>
            <a:off x="1119188" y="692150"/>
            <a:ext cx="4619625" cy="34655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88644"/>
            <a:ext cx="5486400" cy="41576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5684"/>
            <a:ext cx="2971800" cy="46196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775684"/>
            <a:ext cx="2971800" cy="461962"/>
          </a:xfrm>
          <a:prstGeom prst="rect">
            <a:avLst/>
          </a:prstGeom>
        </p:spPr>
        <p:txBody>
          <a:bodyPr vert="horz" lIns="91440" tIns="45720" rIns="91440" bIns="45720" rtlCol="0" anchor="b"/>
          <a:lstStyle>
            <a:lvl1pPr algn="r">
              <a:defRPr sz="1200"/>
            </a:lvl1pPr>
          </a:lstStyle>
          <a:p>
            <a:fld id="{C3340E81-67C5-45EB-AD44-5B52D4BA4F3A}" type="slidenum">
              <a:rPr lang="en-US" smtClean="0"/>
              <a:pPr/>
              <a:t>‹#›</a:t>
            </a:fld>
            <a:endParaRPr lang="en-US"/>
          </a:p>
        </p:txBody>
      </p:sp>
    </p:spTree>
    <p:extLst>
      <p:ext uri="{BB962C8B-B14F-4D97-AF65-F5344CB8AC3E}">
        <p14:creationId xmlns="" xmlns:p14="http://schemas.microsoft.com/office/powerpoint/2010/main" val="534759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340E81-67C5-45EB-AD44-5B52D4BA4F3A}" type="slidenum">
              <a:rPr lang="en-US" smtClean="0"/>
              <a:pPr/>
              <a:t>1</a:t>
            </a:fld>
            <a:endParaRPr lang="en-US"/>
          </a:p>
        </p:txBody>
      </p:sp>
    </p:spTree>
    <p:extLst>
      <p:ext uri="{BB962C8B-B14F-4D97-AF65-F5344CB8AC3E}">
        <p14:creationId xmlns="" xmlns:p14="http://schemas.microsoft.com/office/powerpoint/2010/main" val="667646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all know the challenges we face. They’re extremely complex and the solutions go way beyond our public health boundaries. These kinds of complex</a:t>
            </a:r>
            <a:r>
              <a:rPr lang="en-US" baseline="0" dirty="0" smtClean="0"/>
              <a:t> problems are also known as wicked problems or social messes. </a:t>
            </a:r>
            <a:endParaRPr lang="en-US" dirty="0"/>
          </a:p>
        </p:txBody>
      </p:sp>
      <p:sp>
        <p:nvSpPr>
          <p:cNvPr id="4" name="Slide Number Placeholder 3"/>
          <p:cNvSpPr>
            <a:spLocks noGrp="1"/>
          </p:cNvSpPr>
          <p:nvPr>
            <p:ph type="sldNum" sz="quarter" idx="10"/>
          </p:nvPr>
        </p:nvSpPr>
        <p:spPr/>
        <p:txBody>
          <a:bodyPr/>
          <a:lstStyle/>
          <a:p>
            <a:fld id="{C3340E81-67C5-45EB-AD44-5B52D4BA4F3A}"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Here’s a graphic</a:t>
            </a:r>
            <a:r>
              <a:rPr lang="en-US" baseline="0" dirty="0" smtClean="0"/>
              <a:t> look at why these are social messes. I’m sure you can relate with many of the problems you all deal with. (READ)</a:t>
            </a:r>
            <a:endParaRPr lang="en-US" dirty="0"/>
          </a:p>
        </p:txBody>
      </p:sp>
      <p:sp>
        <p:nvSpPr>
          <p:cNvPr id="4" name="Slide Number Placeholder 3"/>
          <p:cNvSpPr>
            <a:spLocks noGrp="1"/>
          </p:cNvSpPr>
          <p:nvPr>
            <p:ph type="sldNum" sz="quarter" idx="10"/>
          </p:nvPr>
        </p:nvSpPr>
        <p:spPr/>
        <p:txBody>
          <a:bodyPr/>
          <a:lstStyle/>
          <a:p>
            <a:fld id="{C3340E81-67C5-45EB-AD44-5B52D4BA4F3A}"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a little more context and </a:t>
            </a:r>
            <a:r>
              <a:rPr lang="en-US" dirty="0" smtClean="0"/>
              <a:t>history to emphasize that this is not a totally new idea…  </a:t>
            </a:r>
            <a:endParaRPr lang="en-US" dirty="0" smtClean="0"/>
          </a:p>
          <a:p>
            <a:endParaRPr lang="en-US" dirty="0" smtClean="0"/>
          </a:p>
          <a:p>
            <a:r>
              <a:rPr lang="en-US" dirty="0" smtClean="0"/>
              <a:t>Formalizing is the important key word here</a:t>
            </a:r>
            <a:endParaRPr lang="en-US" dirty="0"/>
          </a:p>
        </p:txBody>
      </p:sp>
      <p:sp>
        <p:nvSpPr>
          <p:cNvPr id="4" name="Slide Number Placeholder 3"/>
          <p:cNvSpPr>
            <a:spLocks noGrp="1"/>
          </p:cNvSpPr>
          <p:nvPr>
            <p:ph type="sldNum" sz="quarter" idx="10"/>
          </p:nvPr>
        </p:nvSpPr>
        <p:spPr/>
        <p:txBody>
          <a:bodyPr/>
          <a:lstStyle/>
          <a:p>
            <a:fld id="{C3340E81-67C5-45EB-AD44-5B52D4BA4F3A}"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HiAP is this approach to get different sectors to collaborate on solving problems that affect our health by supporting</a:t>
            </a:r>
            <a:r>
              <a:rPr lang="en-US" baseline="0" dirty="0" smtClean="0"/>
              <a:t> healthy policies. So </a:t>
            </a:r>
            <a:r>
              <a:rPr lang="en-US" dirty="0" smtClean="0"/>
              <a:t>what</a:t>
            </a:r>
            <a:r>
              <a:rPr lang="en-US" baseline="0" dirty="0" smtClean="0"/>
              <a:t> are the key elements of the HiAP approach? READ</a:t>
            </a:r>
            <a:endParaRPr lang="en-US" dirty="0"/>
          </a:p>
        </p:txBody>
      </p:sp>
      <p:sp>
        <p:nvSpPr>
          <p:cNvPr id="4" name="Slide Number Placeholder 3"/>
          <p:cNvSpPr>
            <a:spLocks noGrp="1"/>
          </p:cNvSpPr>
          <p:nvPr>
            <p:ph type="sldNum" sz="quarter" idx="10"/>
          </p:nvPr>
        </p:nvSpPr>
        <p:spPr/>
        <p:txBody>
          <a:bodyPr/>
          <a:lstStyle/>
          <a:p>
            <a:fld id="{C3340E81-67C5-45EB-AD44-5B52D4BA4F3A}"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overall</a:t>
            </a:r>
            <a:r>
              <a:rPr lang="en-US" baseline="0" dirty="0" smtClean="0"/>
              <a:t> purpose or outcome </a:t>
            </a:r>
            <a:r>
              <a:rPr lang="en-US" baseline="0" dirty="0" smtClean="0"/>
              <a:t>of HiAP is </a:t>
            </a:r>
            <a:r>
              <a:rPr lang="en-US" baseline="0" dirty="0" smtClean="0"/>
              <a:t>to promote health, equity and sustainability. This can be done either at the level of individual policies, programs or processes OR by embedding into the actual government decision-making processes so that healthy public policy becomes the normal way of doing business. And promoting equity is always given a central role.</a:t>
            </a:r>
            <a:endParaRPr lang="en-US" dirty="0"/>
          </a:p>
        </p:txBody>
      </p:sp>
      <p:sp>
        <p:nvSpPr>
          <p:cNvPr id="4" name="Slide Number Placeholder 3"/>
          <p:cNvSpPr>
            <a:spLocks noGrp="1"/>
          </p:cNvSpPr>
          <p:nvPr>
            <p:ph type="sldNum" sz="quarter" idx="10"/>
          </p:nvPr>
        </p:nvSpPr>
        <p:spPr/>
        <p:txBody>
          <a:bodyPr/>
          <a:lstStyle/>
          <a:p>
            <a:fld id="{C3340E81-67C5-45EB-AD44-5B52D4BA4F3A}"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 – This can only be done through collaboration across sectors… breaking down</a:t>
            </a:r>
            <a:r>
              <a:rPr lang="en-US" baseline="0" dirty="0" smtClean="0"/>
              <a:t> the silos and building new partnerships is key to this approach.</a:t>
            </a:r>
            <a:endParaRPr lang="en-US" dirty="0"/>
          </a:p>
        </p:txBody>
      </p:sp>
      <p:sp>
        <p:nvSpPr>
          <p:cNvPr id="4" name="Slide Number Placeholder 3"/>
          <p:cNvSpPr>
            <a:spLocks noGrp="1"/>
          </p:cNvSpPr>
          <p:nvPr>
            <p:ph type="sldNum" sz="quarter" idx="10"/>
          </p:nvPr>
        </p:nvSpPr>
        <p:spPr/>
        <p:txBody>
          <a:bodyPr/>
          <a:lstStyle/>
          <a:p>
            <a:fld id="{C3340E81-67C5-45EB-AD44-5B52D4BA4F3A}"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Think about those agencies that are not typically considered as health agencies and the role that they play in shaping the economic,</a:t>
            </a:r>
            <a:r>
              <a:rPr lang="en-US" baseline="0" dirty="0" smtClean="0"/>
              <a:t> physical, social and service environments in which people live. We clearly cannot promote health and equity without getting past this silo mentality and working together. This then leads us to think about the kinds of community coalitions/organizations that may interact with each of these different government sectors. That gives us an idea of who we in public health need to be connecting with.</a:t>
            </a:r>
            <a:endParaRPr lang="en-US" dirty="0"/>
          </a:p>
        </p:txBody>
      </p:sp>
      <p:sp>
        <p:nvSpPr>
          <p:cNvPr id="4" name="Slide Number Placeholder 3"/>
          <p:cNvSpPr>
            <a:spLocks noGrp="1"/>
          </p:cNvSpPr>
          <p:nvPr>
            <p:ph type="sldNum" sz="quarter" idx="10"/>
          </p:nvPr>
        </p:nvSpPr>
        <p:spPr/>
        <p:txBody>
          <a:bodyPr/>
          <a:lstStyle/>
          <a:p>
            <a:fld id="{C3340E81-67C5-45EB-AD44-5B52D4BA4F3A}"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But everyone in all these silos needs to feel</a:t>
            </a:r>
            <a:r>
              <a:rPr lang="en-US" baseline="0" dirty="0" smtClean="0"/>
              <a:t> that they’re benefitting. We need to find solutions that are “co-benefits” and “win-wins” – solutions that can have more than one positive outcome in more than one sector.</a:t>
            </a:r>
            <a:endParaRPr lang="en-US" dirty="0"/>
          </a:p>
        </p:txBody>
      </p:sp>
      <p:sp>
        <p:nvSpPr>
          <p:cNvPr id="4" name="Slide Number Placeholder 3"/>
          <p:cNvSpPr>
            <a:spLocks noGrp="1"/>
          </p:cNvSpPr>
          <p:nvPr>
            <p:ph type="sldNum" sz="quarter" idx="10"/>
          </p:nvPr>
        </p:nvSpPr>
        <p:spPr/>
        <p:txBody>
          <a:bodyPr/>
          <a:lstStyle/>
          <a:p>
            <a:fld id="{C3340E81-67C5-45EB-AD44-5B52D4BA4F3A}"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 additional word on co-benefits… </a:t>
            </a:r>
            <a:r>
              <a:rPr lang="en-US" dirty="0" smtClean="0"/>
              <a:t>Public </a:t>
            </a:r>
            <a:r>
              <a:rPr lang="en-US" dirty="0" smtClean="0"/>
              <a:t>health practitioners have a unique and vital role to</a:t>
            </a:r>
            <a:r>
              <a:rPr lang="en-US" baseline="0" dirty="0" smtClean="0"/>
              <a:t> play in this, but we can’t do it alone. And we have to make sure that all partners benefit in order to secure their support as well as to make the system work better and use our resources wisely. This isn’t easy. It’s difficult and requires negotiation, lots of patience and a deep understanding of what the priorities and values are of our partners. </a:t>
            </a:r>
            <a:br>
              <a:rPr lang="en-US" baseline="0" dirty="0" smtClean="0"/>
            </a:br>
            <a:r>
              <a:rPr lang="en-US" baseline="0" dirty="0" smtClean="0"/>
              <a:t/>
            </a:r>
            <a:br>
              <a:rPr lang="en-US" baseline="0" dirty="0" smtClean="0"/>
            </a:br>
            <a:r>
              <a:rPr lang="en-US" baseline="0" dirty="0" smtClean="0"/>
              <a:t>In this, we have to avoid public health imperialism. I know myself, I want so badly for everyone to see themselves as working in public </a:t>
            </a:r>
            <a:r>
              <a:rPr lang="en-US" baseline="0" dirty="0" smtClean="0"/>
              <a:t>health (based on the broad definition). But </a:t>
            </a:r>
            <a:r>
              <a:rPr lang="en-US" baseline="0" dirty="0" smtClean="0"/>
              <a:t>our partners in other sectors also like to see themselves as the center of the world that everything else connects to. We won’t make friends or establish lasting relationships if we don’t accept that.</a:t>
            </a:r>
            <a:endParaRPr lang="en-US" dirty="0"/>
          </a:p>
        </p:txBody>
      </p:sp>
      <p:sp>
        <p:nvSpPr>
          <p:cNvPr id="4" name="Slide Number Placeholder 3"/>
          <p:cNvSpPr>
            <a:spLocks noGrp="1"/>
          </p:cNvSpPr>
          <p:nvPr>
            <p:ph type="sldNum" sz="quarter" idx="10"/>
          </p:nvPr>
        </p:nvSpPr>
        <p:spPr/>
        <p:txBody>
          <a:bodyPr/>
          <a:lstStyle/>
          <a:p>
            <a:fld id="{C3340E81-67C5-45EB-AD44-5B52D4BA4F3A}"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a:t>
            </a:r>
            <a:r>
              <a:rPr lang="en-US" dirty="0" smtClean="0"/>
              <a:t>the HiAP Guidebook for Local</a:t>
            </a:r>
            <a:r>
              <a:rPr lang="en-US" baseline="0" dirty="0" smtClean="0"/>
              <a:t> and State</a:t>
            </a:r>
            <a:r>
              <a:rPr lang="en-US" dirty="0" smtClean="0"/>
              <a:t> Governments</a:t>
            </a:r>
            <a:r>
              <a:rPr lang="en-US" baseline="0" dirty="0" smtClean="0"/>
              <a:t> </a:t>
            </a:r>
            <a:r>
              <a:rPr lang="en-US" baseline="0" dirty="0" smtClean="0"/>
              <a:t>they refer to </a:t>
            </a:r>
            <a:r>
              <a:rPr lang="en-US" baseline="0" dirty="0" smtClean="0"/>
              <a:t>“partners” </a:t>
            </a:r>
            <a:r>
              <a:rPr lang="en-US" baseline="0" dirty="0" smtClean="0"/>
              <a:t>as being other government agencies and </a:t>
            </a:r>
            <a:r>
              <a:rPr lang="en-US" baseline="0" dirty="0" smtClean="0"/>
              <a:t>“stakeholders” </a:t>
            </a:r>
            <a:r>
              <a:rPr lang="en-US" baseline="0" dirty="0" smtClean="0"/>
              <a:t>as those outside of </a:t>
            </a:r>
            <a:r>
              <a:rPr lang="en-US" baseline="0" dirty="0" smtClean="0"/>
              <a:t>government - like </a:t>
            </a:r>
            <a:r>
              <a:rPr lang="en-US" baseline="0" dirty="0" smtClean="0"/>
              <a:t>community members, policy experts, advocates, the private sector and funders. Whether we call them stakeholders or community partners, they must be engaged as a fundamental part of this work – both to insure that the work is responsive to community needs and to make sure we have all the information necessary for meaningful change. </a:t>
            </a:r>
            <a:endParaRPr lang="en-US" dirty="0"/>
          </a:p>
        </p:txBody>
      </p:sp>
      <p:sp>
        <p:nvSpPr>
          <p:cNvPr id="4" name="Slide Number Placeholder 3"/>
          <p:cNvSpPr>
            <a:spLocks noGrp="1"/>
          </p:cNvSpPr>
          <p:nvPr>
            <p:ph type="sldNum" sz="quarter" idx="10"/>
          </p:nvPr>
        </p:nvSpPr>
        <p:spPr/>
        <p:txBody>
          <a:bodyPr/>
          <a:lstStyle/>
          <a:p>
            <a:fld id="{C3340E81-67C5-45EB-AD44-5B52D4BA4F3A}"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50" kern="1200" baseline="0" dirty="0" smtClean="0">
                <a:solidFill>
                  <a:schemeClr val="tx1"/>
                </a:solidFill>
                <a:latin typeface="+mn-lt"/>
                <a:ea typeface="+mn-ea"/>
                <a:cs typeface="+mn-cs"/>
              </a:rPr>
              <a:t>What we’d like to cover today:</a:t>
            </a:r>
            <a:endParaRPr lang="en-US" sz="1050" kern="1200" dirty="0" smtClean="0">
              <a:solidFill>
                <a:schemeClr val="tx1"/>
              </a:solidFill>
              <a:latin typeface="+mn-lt"/>
              <a:ea typeface="+mn-ea"/>
              <a:cs typeface="+mn-cs"/>
            </a:endParaRPr>
          </a:p>
          <a:p>
            <a:pPr lvl="0"/>
            <a:endParaRPr lang="en-US" sz="1200" kern="1200" dirty="0" smtClean="0">
              <a:solidFill>
                <a:schemeClr val="tx1"/>
              </a:solidFill>
              <a:latin typeface="+mn-lt"/>
              <a:ea typeface="+mn-ea"/>
              <a:cs typeface="+mn-cs"/>
            </a:endParaRPr>
          </a:p>
          <a:p>
            <a:pPr marL="228600" indent="-228600">
              <a:buAutoNum type="arabicPeriod"/>
            </a:pPr>
            <a:r>
              <a:rPr lang="en-US" dirty="0" smtClean="0"/>
              <a:t>Provide an example of a tool that can be used to review the SDOH – in the form of a PPT</a:t>
            </a:r>
            <a:r>
              <a:rPr lang="en-US" baseline="0" dirty="0" smtClean="0"/>
              <a:t> presentation. </a:t>
            </a:r>
            <a:r>
              <a:rPr lang="en-US" baseline="0" dirty="0" smtClean="0"/>
              <a:t>Even for those who are already familiar with the SDOH, these slides can be used to introduce the concept to others. Slides 3-7 were created as part of a presentation </a:t>
            </a:r>
            <a:r>
              <a:rPr lang="en-US" baseline="0" dirty="0" smtClean="0"/>
              <a:t>to </a:t>
            </a:r>
            <a:r>
              <a:rPr lang="en-US" baseline="0" dirty="0" smtClean="0"/>
              <a:t>community health </a:t>
            </a:r>
            <a:r>
              <a:rPr lang="en-US" baseline="0" dirty="0" smtClean="0"/>
              <a:t>councils around </a:t>
            </a:r>
            <a:r>
              <a:rPr lang="en-US" baseline="0" dirty="0" smtClean="0"/>
              <a:t>New Mexico on </a:t>
            </a:r>
            <a:r>
              <a:rPr lang="en-US" baseline="0" dirty="0" smtClean="0"/>
              <a:t>social determinants and health equity</a:t>
            </a:r>
            <a:r>
              <a:rPr lang="en-US" baseline="0" dirty="0" smtClean="0"/>
              <a:t>. The remainder of the slides regarding HiAP were </a:t>
            </a:r>
            <a:r>
              <a:rPr lang="en-US" baseline="0" dirty="0" smtClean="0"/>
              <a:t>mostly taken from the HiAP Guide for State &amp; Local </a:t>
            </a:r>
            <a:r>
              <a:rPr lang="en-US" baseline="0" dirty="0" smtClean="0"/>
              <a:t>Governments, with some other illustrative graphics interspersed.</a:t>
            </a:r>
            <a:endParaRPr lang="en-US" baseline="0" dirty="0" smtClean="0"/>
          </a:p>
          <a:p>
            <a:pPr marL="228600" indent="-228600">
              <a:buAutoNum type="arabicPeriod"/>
            </a:pPr>
            <a:endParaRPr lang="en-US" baseline="0" dirty="0" smtClean="0"/>
          </a:p>
          <a:p>
            <a:pPr marL="228600" indent="-228600">
              <a:buAutoNum type="arabicPeriod"/>
            </a:pPr>
            <a:r>
              <a:rPr lang="en-US" baseline="0" dirty="0" smtClean="0"/>
              <a:t>We’ll take a look at some additional tools we’re putting into our toolkit, and are hoping you all may have ideas to add</a:t>
            </a:r>
            <a:r>
              <a:rPr lang="en-US" baseline="0" dirty="0" smtClean="0"/>
              <a:t>. (See www.nmpha.org for toolkit.)</a:t>
            </a:r>
            <a:endParaRPr lang="en-US" baseline="0" dirty="0" smtClean="0"/>
          </a:p>
          <a:p>
            <a:pPr marL="228600" indent="-228600">
              <a:buAutoNum type="arabicPeriod"/>
            </a:pPr>
            <a:endParaRPr lang="en-US" baseline="0" dirty="0" smtClean="0"/>
          </a:p>
          <a:p>
            <a:pPr marL="228600" indent="-228600">
              <a:buAutoNum type="arabicPeriod"/>
            </a:pPr>
            <a:r>
              <a:rPr lang="en-US" baseline="0" dirty="0" smtClean="0"/>
              <a:t>We’ll do an exercise using CHA’s “Making the Case for Health Equity Planning Tool” to walk through a process that helps us figure out which tools to use in certain situations</a:t>
            </a:r>
            <a:r>
              <a:rPr lang="en-US" baseline="0" dirty="0" smtClean="0"/>
              <a:t>. (See HiAP at www.nmpha.org for a copy of the planning tool.)</a:t>
            </a:r>
            <a:endParaRPr lang="en-US" baseline="0" dirty="0" smtClean="0"/>
          </a:p>
          <a:p>
            <a:pPr marL="228600" indent="-228600">
              <a:buAutoNum type="arabicPeriod"/>
            </a:pPr>
            <a:endParaRPr lang="en-US" baseline="0" dirty="0" smtClean="0"/>
          </a:p>
        </p:txBody>
      </p:sp>
      <p:sp>
        <p:nvSpPr>
          <p:cNvPr id="4" name="Slide Number Placeholder 3"/>
          <p:cNvSpPr>
            <a:spLocks noGrp="1"/>
          </p:cNvSpPr>
          <p:nvPr>
            <p:ph type="sldNum" sz="quarter" idx="10"/>
          </p:nvPr>
        </p:nvSpPr>
        <p:spPr/>
        <p:txBody>
          <a:bodyPr/>
          <a:lstStyle/>
          <a:p>
            <a:fld id="{C3340E81-67C5-45EB-AD44-5B52D4BA4F3A}"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one</a:t>
            </a:r>
            <a:r>
              <a:rPr lang="en-US" baseline="0" dirty="0" smtClean="0"/>
              <a:t> of the early depictions of the Ladder of Community Participation – this one by </a:t>
            </a:r>
            <a:r>
              <a:rPr lang="en-US" baseline="0" dirty="0" err="1" smtClean="0"/>
              <a:t>Arnstein</a:t>
            </a:r>
            <a:r>
              <a:rPr lang="en-US" baseline="0" dirty="0" smtClean="0"/>
              <a:t> started with a level of non-participation that included manipulation and therapy. And describes this middle section as “tokenism”</a:t>
            </a:r>
          </a:p>
          <a:p>
            <a:endParaRPr lang="en-US" dirty="0"/>
          </a:p>
        </p:txBody>
      </p:sp>
      <p:sp>
        <p:nvSpPr>
          <p:cNvPr id="4" name="Slide Number Placeholder 3"/>
          <p:cNvSpPr>
            <a:spLocks noGrp="1"/>
          </p:cNvSpPr>
          <p:nvPr>
            <p:ph type="sldNum" sz="quarter" idx="10"/>
          </p:nvPr>
        </p:nvSpPr>
        <p:spPr/>
        <p:txBody>
          <a:bodyPr/>
          <a:lstStyle/>
          <a:p>
            <a:fld id="{C3340E81-67C5-45EB-AD44-5B52D4BA4F3A}"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more recent version that is specific to health departments starts at the top ( in top-down form) with the health department pretty</a:t>
            </a:r>
            <a:r>
              <a:rPr lang="en-US" baseline="0" dirty="0" smtClean="0"/>
              <a:t> much making all the decisions and goes through several levels all the way down to where the community itself initiates the action and makes decisions – then sharing it with the health department. How do we find the best, most effective ways to work together for </a:t>
            </a:r>
            <a:r>
              <a:rPr lang="en-US" baseline="0" dirty="0" smtClean="0"/>
              <a:t>change?</a:t>
            </a:r>
            <a:endParaRPr lang="en-US" dirty="0"/>
          </a:p>
        </p:txBody>
      </p:sp>
      <p:sp>
        <p:nvSpPr>
          <p:cNvPr id="4" name="Slide Number Placeholder 3"/>
          <p:cNvSpPr>
            <a:spLocks noGrp="1"/>
          </p:cNvSpPr>
          <p:nvPr>
            <p:ph type="sldNum" sz="quarter" idx="10"/>
          </p:nvPr>
        </p:nvSpPr>
        <p:spPr/>
        <p:txBody>
          <a:bodyPr/>
          <a:lstStyle/>
          <a:p>
            <a:fld id="{C3340E81-67C5-45EB-AD44-5B52D4BA4F3A}"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a:t>
            </a:r>
            <a:r>
              <a:rPr lang="en-US" baseline="0" dirty="0" smtClean="0"/>
              <a:t> the last element is that the goal of HiAP is </a:t>
            </a:r>
            <a:r>
              <a:rPr lang="en-US" baseline="0" dirty="0" smtClean="0"/>
              <a:t>to create </a:t>
            </a:r>
            <a:r>
              <a:rPr lang="en-US" baseline="0" dirty="0" smtClean="0"/>
              <a:t>permanent changes in how agencies relate to each other and how government decisions are made. This is where we talk of embedding or institutionalizing HiAP into the decision-making process.</a:t>
            </a:r>
            <a:endParaRPr lang="en-US" dirty="0"/>
          </a:p>
        </p:txBody>
      </p:sp>
      <p:sp>
        <p:nvSpPr>
          <p:cNvPr id="4" name="Slide Number Placeholder 3"/>
          <p:cNvSpPr>
            <a:spLocks noGrp="1"/>
          </p:cNvSpPr>
          <p:nvPr>
            <p:ph type="sldNum" sz="quarter" idx="10"/>
          </p:nvPr>
        </p:nvSpPr>
        <p:spPr/>
        <p:txBody>
          <a:bodyPr/>
          <a:lstStyle/>
          <a:p>
            <a:fld id="{C3340E81-67C5-45EB-AD44-5B52D4BA4F3A}"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many ways this can be done. It could be through a new task</a:t>
            </a:r>
            <a:r>
              <a:rPr lang="en-US" baseline="0" dirty="0" smtClean="0"/>
              <a:t> force or other group or structure, or could be applied to processes already ongoing or both.</a:t>
            </a:r>
            <a:endParaRPr lang="en-US" dirty="0"/>
          </a:p>
        </p:txBody>
      </p:sp>
      <p:sp>
        <p:nvSpPr>
          <p:cNvPr id="4" name="Slide Number Placeholder 3"/>
          <p:cNvSpPr>
            <a:spLocks noGrp="1"/>
          </p:cNvSpPr>
          <p:nvPr>
            <p:ph type="sldNum" sz="quarter" idx="10"/>
          </p:nvPr>
        </p:nvSpPr>
        <p:spPr/>
        <p:txBody>
          <a:bodyPr/>
          <a:lstStyle/>
          <a:p>
            <a:fld id="{C3340E81-67C5-45EB-AD44-5B52D4BA4F3A}"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different “windows of opportunity” to start identifying how to inject</a:t>
            </a:r>
            <a:r>
              <a:rPr lang="en-US" baseline="0" dirty="0" smtClean="0"/>
              <a:t> HiAP into different processes… (READ and explain)</a:t>
            </a:r>
            <a:endParaRPr lang="en-US" dirty="0"/>
          </a:p>
        </p:txBody>
      </p:sp>
      <p:sp>
        <p:nvSpPr>
          <p:cNvPr id="4" name="Slide Number Placeholder 3"/>
          <p:cNvSpPr>
            <a:spLocks noGrp="1"/>
          </p:cNvSpPr>
          <p:nvPr>
            <p:ph type="sldNum" sz="quarter" idx="10"/>
          </p:nvPr>
        </p:nvSpPr>
        <p:spPr/>
        <p:txBody>
          <a:bodyPr/>
          <a:lstStyle/>
          <a:p>
            <a:fld id="{C3340E81-67C5-45EB-AD44-5B52D4BA4F3A}"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Looking at the Opportunistic</a:t>
            </a:r>
            <a:r>
              <a:rPr lang="en-US" baseline="0" dirty="0" smtClean="0"/>
              <a:t> Approach, here is some “Food for Thought” from the HiAP Guidebook for Local &amp; State Governments that are questions you could ask.</a:t>
            </a:r>
            <a:endParaRPr lang="en-US" dirty="0"/>
          </a:p>
        </p:txBody>
      </p:sp>
      <p:sp>
        <p:nvSpPr>
          <p:cNvPr id="4" name="Slide Number Placeholder 3"/>
          <p:cNvSpPr>
            <a:spLocks noGrp="1"/>
          </p:cNvSpPr>
          <p:nvPr>
            <p:ph type="sldNum" sz="quarter" idx="10"/>
          </p:nvPr>
        </p:nvSpPr>
        <p:spPr/>
        <p:txBody>
          <a:bodyPr/>
          <a:lstStyle/>
          <a:p>
            <a:fld id="{C3340E81-67C5-45EB-AD44-5B52D4BA4F3A}"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Here’s an example</a:t>
            </a:r>
            <a:r>
              <a:rPr lang="en-US" baseline="0" dirty="0" smtClean="0"/>
              <a:t> of how you can take one issue – like obesity – and then look at the root causes to the far right to get ideas of what sectors need to be involved.  No sidewalks = which government agency? (Public Works); Fast moving traffic = which agency? (Traffic Engineering); Zoning rules = which agency? (Land Use Planning); Infrequent public buses = which agency? (Transit Department); Disinvestment in poor neighborhoods = which agency? (Economic Development). Etc, etc. </a:t>
            </a:r>
            <a:endParaRPr lang="en-US" dirty="0"/>
          </a:p>
        </p:txBody>
      </p:sp>
      <p:sp>
        <p:nvSpPr>
          <p:cNvPr id="4" name="Slide Number Placeholder 3"/>
          <p:cNvSpPr>
            <a:spLocks noGrp="1"/>
          </p:cNvSpPr>
          <p:nvPr>
            <p:ph type="sldNum" sz="quarter" idx="10"/>
          </p:nvPr>
        </p:nvSpPr>
        <p:spPr/>
        <p:txBody>
          <a:bodyPr/>
          <a:lstStyle/>
          <a:p>
            <a:fld id="{C3340E81-67C5-45EB-AD44-5B52D4BA4F3A}"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the Sector Approach,</a:t>
            </a:r>
            <a:r>
              <a:rPr lang="en-US" baseline="0" dirty="0" smtClean="0"/>
              <a:t> you could choose a sector, e.g., Transportation, and then through a pathways diagram help illustrate for partners in that sector all the different places that their work impacts on health. Human Impact Partners has multiple pathways diagrams such as these that can either be used as is to trigger dialogue with community members in coalitions, or could be created by members of a community coalition based on their issue.</a:t>
            </a:r>
            <a:endParaRPr lang="en-US" dirty="0"/>
          </a:p>
        </p:txBody>
      </p:sp>
      <p:sp>
        <p:nvSpPr>
          <p:cNvPr id="4" name="Slide Number Placeholder 3"/>
          <p:cNvSpPr>
            <a:spLocks noGrp="1"/>
          </p:cNvSpPr>
          <p:nvPr>
            <p:ph type="sldNum" sz="quarter" idx="10"/>
          </p:nvPr>
        </p:nvSpPr>
        <p:spPr/>
        <p:txBody>
          <a:bodyPr/>
          <a:lstStyle/>
          <a:p>
            <a:fld id="{C3340E81-67C5-45EB-AD44-5B52D4BA4F3A}"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next three slides are all included</a:t>
            </a:r>
            <a:r>
              <a:rPr lang="en-US" baseline="0" dirty="0" smtClean="0"/>
              <a:t> in a handout from ASTHO on Collaboration, so we won’t go over all of these here, but they bear discussing with your teams as you engage in collaboration.</a:t>
            </a:r>
            <a:endParaRPr lang="en-US" dirty="0"/>
          </a:p>
        </p:txBody>
      </p:sp>
      <p:sp>
        <p:nvSpPr>
          <p:cNvPr id="4" name="Slide Number Placeholder 3"/>
          <p:cNvSpPr>
            <a:spLocks noGrp="1"/>
          </p:cNvSpPr>
          <p:nvPr>
            <p:ph type="sldNum" sz="quarter" idx="10"/>
          </p:nvPr>
        </p:nvSpPr>
        <p:spPr/>
        <p:txBody>
          <a:bodyPr/>
          <a:lstStyle/>
          <a:p>
            <a:fld id="{C3340E81-67C5-45EB-AD44-5B52D4BA4F3A}"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It’s </a:t>
            </a:r>
            <a:r>
              <a:rPr lang="en-US" dirty="0" smtClean="0"/>
              <a:t>always important to help people</a:t>
            </a:r>
            <a:r>
              <a:rPr lang="en-US" baseline="0" dirty="0" smtClean="0"/>
              <a:t> see how all the different tools out there can actually be used together. They complement each </a:t>
            </a:r>
            <a:r>
              <a:rPr lang="en-US" baseline="0" dirty="0" smtClean="0"/>
              <a:t>other and can all contribute to accomplishing our goals within a </a:t>
            </a:r>
            <a:r>
              <a:rPr lang="en-US" baseline="0" smtClean="0"/>
              <a:t>unified framework. </a:t>
            </a:r>
            <a:r>
              <a:rPr lang="en-US" baseline="0" dirty="0" smtClean="0"/>
              <a:t>It’s not a competition for which tool to use…</a:t>
            </a:r>
            <a:endParaRPr lang="en-US" dirty="0"/>
          </a:p>
        </p:txBody>
      </p:sp>
      <p:sp>
        <p:nvSpPr>
          <p:cNvPr id="4" name="Slide Number Placeholder 3"/>
          <p:cNvSpPr>
            <a:spLocks noGrp="1"/>
          </p:cNvSpPr>
          <p:nvPr>
            <p:ph type="sldNum" sz="quarter" idx="10"/>
          </p:nvPr>
        </p:nvSpPr>
        <p:spPr/>
        <p:txBody>
          <a:bodyPr/>
          <a:lstStyle/>
          <a:p>
            <a:fld id="{C3340E81-67C5-45EB-AD44-5B52D4BA4F3A}" type="slidenum">
              <a:rPr lang="en-US" smtClean="0"/>
              <a:pPr/>
              <a:t>31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r>
              <a:rPr lang="en-US" baseline="0" dirty="0" smtClean="0"/>
              <a:t>So on to the alphabet soup – this is probably what the thought bubble looks like over our heads to folks in the community who don’t live in our community health world. And this is what my brain often feels like!</a:t>
            </a:r>
          </a:p>
          <a:p>
            <a:pPr marL="228600" indent="-228600">
              <a:buNone/>
            </a:pPr>
            <a:endParaRPr lang="en-US" baseline="0" dirty="0" smtClean="0"/>
          </a:p>
          <a:p>
            <a:pPr marL="228600" indent="-228600">
              <a:buNone/>
            </a:pPr>
            <a:r>
              <a:rPr lang="en-US" baseline="0" dirty="0" smtClean="0"/>
              <a:t>So let’s start to break it down…</a:t>
            </a:r>
            <a:endParaRPr lang="en-US" dirty="0" smtClean="0"/>
          </a:p>
          <a:p>
            <a:endParaRPr lang="en-US" dirty="0"/>
          </a:p>
        </p:txBody>
      </p:sp>
      <p:sp>
        <p:nvSpPr>
          <p:cNvPr id="4" name="Slide Number Placeholder 3"/>
          <p:cNvSpPr>
            <a:spLocks noGrp="1"/>
          </p:cNvSpPr>
          <p:nvPr>
            <p:ph type="sldNum" sz="quarter" idx="10"/>
          </p:nvPr>
        </p:nvSpPr>
        <p:spPr/>
        <p:txBody>
          <a:bodyPr/>
          <a:lstStyle/>
          <a:p>
            <a:fld id="{C3340E81-67C5-45EB-AD44-5B52D4BA4F3A}"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things that come up most often when</a:t>
            </a:r>
            <a:r>
              <a:rPr lang="en-US" baseline="0" dirty="0" smtClean="0"/>
              <a:t> you ask people on the street “What determines how healthy you are?” There are lots of different versions of this out there, but do you want to say what you’ve heard in terms of the percentage each of these contributes</a:t>
            </a:r>
            <a:r>
              <a:rPr lang="en-US" baseline="0" dirty="0" smtClean="0"/>
              <a:t>? (Ask for thoughts/guesses from the audience.)</a:t>
            </a:r>
            <a:endParaRPr lang="en-US" dirty="0"/>
          </a:p>
        </p:txBody>
      </p:sp>
      <p:sp>
        <p:nvSpPr>
          <p:cNvPr id="4" name="Slide Number Placeholder 3"/>
          <p:cNvSpPr>
            <a:spLocks noGrp="1"/>
          </p:cNvSpPr>
          <p:nvPr>
            <p:ph type="sldNum" sz="quarter" idx="10"/>
          </p:nvPr>
        </p:nvSpPr>
        <p:spPr/>
        <p:txBody>
          <a:bodyPr/>
          <a:lstStyle/>
          <a:p>
            <a:fld id="{C3340E81-67C5-45EB-AD44-5B52D4BA4F3A}"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depending</a:t>
            </a:r>
            <a:r>
              <a:rPr lang="en-US" baseline="0" dirty="0" smtClean="0"/>
              <a:t> on which research or article you look at, it might come out something like this. Genetics I’ve seen as high as 10-15%, but medical care tends to usually be around 10%. At least a third is due to individual behaviors. Of course, the math whizzes in here are saying – wait that doesn’t add up to a 100. Right. There’s a big chunk missing. That other 55% or so is what REALLY determines how healthy we are…</a:t>
            </a:r>
            <a:endParaRPr lang="en-US" dirty="0"/>
          </a:p>
        </p:txBody>
      </p:sp>
      <p:sp>
        <p:nvSpPr>
          <p:cNvPr id="4" name="Slide Number Placeholder 3"/>
          <p:cNvSpPr>
            <a:spLocks noGrp="1"/>
          </p:cNvSpPr>
          <p:nvPr>
            <p:ph type="sldNum" sz="quarter" idx="10"/>
          </p:nvPr>
        </p:nvSpPr>
        <p:spPr/>
        <p:txBody>
          <a:bodyPr/>
          <a:lstStyle/>
          <a:p>
            <a:fld id="{C3340E81-67C5-45EB-AD44-5B52D4BA4F3A}"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is a long list of some of the most recognized social, economic, and environmental determinants of health. They’re small so in case you can’t see them (read the list)… </a:t>
            </a:r>
          </a:p>
          <a:p>
            <a:endParaRPr lang="en-US" baseline="0" dirty="0" smtClean="0"/>
          </a:p>
          <a:p>
            <a:r>
              <a:rPr lang="en-US" baseline="0" dirty="0" smtClean="0"/>
              <a:t>PICK SOME TO GIVE </a:t>
            </a:r>
            <a:r>
              <a:rPr lang="en-US" baseline="0" dirty="0" smtClean="0"/>
              <a:t>EXAMPLES (OR ASK FOR EXAMPLES) IF THERE’S ENOUGH TIME…</a:t>
            </a:r>
            <a:r>
              <a:rPr lang="en-US" baseline="0" dirty="0" smtClean="0"/>
              <a:t/>
            </a:r>
            <a:br>
              <a:rPr lang="en-US" baseline="0" dirty="0" smtClean="0"/>
            </a:br>
            <a:endParaRPr lang="en-US" baseline="0" dirty="0" smtClean="0"/>
          </a:p>
          <a:p>
            <a:r>
              <a:rPr lang="en-US" baseline="0" dirty="0" smtClean="0"/>
              <a:t>However, we also know that these social, economic and environmental determinants of health are greatly impacted by other social forces that determine the quality and resources available to individuals and communities in any of these areas. These are the Determinants of Equity…</a:t>
            </a:r>
            <a:endParaRPr lang="en-US" dirty="0"/>
          </a:p>
        </p:txBody>
      </p:sp>
      <p:sp>
        <p:nvSpPr>
          <p:cNvPr id="4" name="Slide Number Placeholder 3"/>
          <p:cNvSpPr>
            <a:spLocks noGrp="1"/>
          </p:cNvSpPr>
          <p:nvPr>
            <p:ph type="sldNum" sz="quarter" idx="10"/>
          </p:nvPr>
        </p:nvSpPr>
        <p:spPr/>
        <p:txBody>
          <a:bodyPr/>
          <a:lstStyle/>
          <a:p>
            <a:fld id="{C3340E81-67C5-45EB-AD44-5B52D4BA4F3A}"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know that poverty, racism, classism, sexism and any other form of discrimination all have a major impact on the quality of the built environment all the way through this list down to the working conditions.  For this reason, equity is a key principle and value to keep in mind in the following discussion of health in all policies. </a:t>
            </a:r>
            <a:endParaRPr lang="en-US" dirty="0"/>
          </a:p>
        </p:txBody>
      </p:sp>
      <p:sp>
        <p:nvSpPr>
          <p:cNvPr id="4" name="Slide Number Placeholder 3"/>
          <p:cNvSpPr>
            <a:spLocks noGrp="1"/>
          </p:cNvSpPr>
          <p:nvPr>
            <p:ph type="sldNum" sz="quarter" idx="10"/>
          </p:nvPr>
        </p:nvSpPr>
        <p:spPr/>
        <p:txBody>
          <a:bodyPr/>
          <a:lstStyle/>
          <a:p>
            <a:fld id="{C3340E81-67C5-45EB-AD44-5B52D4BA4F3A}"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summary, here are a couple of definitions that help put this together</a:t>
            </a:r>
            <a:r>
              <a:rPr lang="en-US" dirty="0" smtClean="0"/>
              <a:t>. </a:t>
            </a:r>
          </a:p>
          <a:p>
            <a:endParaRPr lang="en-US" dirty="0" smtClean="0"/>
          </a:p>
          <a:p>
            <a:r>
              <a:rPr lang="en-US" dirty="0" smtClean="0"/>
              <a:t>The definition in the first bullet is from the World Health Organization (WHO).</a:t>
            </a:r>
          </a:p>
          <a:p>
            <a:endParaRPr lang="en-US" dirty="0" smtClean="0"/>
          </a:p>
          <a:p>
            <a:r>
              <a:rPr lang="en-US" dirty="0" smtClean="0"/>
              <a:t>The</a:t>
            </a:r>
            <a:r>
              <a:rPr lang="en-US" baseline="0" dirty="0" smtClean="0"/>
              <a:t> definition in the second bullet is from the Institute of Medicine.</a:t>
            </a:r>
            <a:endParaRPr lang="en-US" dirty="0"/>
          </a:p>
        </p:txBody>
      </p:sp>
      <p:sp>
        <p:nvSpPr>
          <p:cNvPr id="4" name="Slide Number Placeholder 3"/>
          <p:cNvSpPr>
            <a:spLocks noGrp="1"/>
          </p:cNvSpPr>
          <p:nvPr>
            <p:ph type="sldNum" sz="quarter" idx="10"/>
          </p:nvPr>
        </p:nvSpPr>
        <p:spPr/>
        <p:txBody>
          <a:bodyPr/>
          <a:lstStyle/>
          <a:p>
            <a:fld id="{C3340E81-67C5-45EB-AD44-5B52D4BA4F3A}"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a lot of words here and great concepts.</a:t>
            </a:r>
            <a:r>
              <a:rPr lang="en-US" baseline="0" dirty="0" smtClean="0"/>
              <a:t> But telling people about the social determinants of health or equity is not going to change health outcomes or make communities healthier. Health in All Policies is a way to actually operationalize this understanding of social determinants of health, and to recognize that we need all the different sectors that play a role in creating (or destroying health) involved in this work.</a:t>
            </a:r>
          </a:p>
          <a:p>
            <a:endParaRPr lang="en-US" baseline="0" dirty="0" smtClean="0"/>
          </a:p>
          <a:p>
            <a:r>
              <a:rPr lang="en-US" baseline="0" dirty="0" smtClean="0"/>
              <a:t>READ THIRD BULLET – so at its core this is an approach to addressing the social determinants of health that are the key drivers of health outcomes and health inequities. Several different ways of saying the same thing. </a:t>
            </a:r>
            <a:br>
              <a:rPr lang="en-US" baseline="0" dirty="0" smtClean="0"/>
            </a:br>
            <a:r>
              <a:rPr lang="en-US" baseline="0" dirty="0" smtClean="0"/>
              <a:t/>
            </a:r>
            <a:br>
              <a:rPr lang="en-US" baseline="0" dirty="0" smtClean="0"/>
            </a:br>
            <a:r>
              <a:rPr lang="en-US" baseline="0" dirty="0" smtClean="0"/>
              <a:t>It’s also important to note that HiAP is an approach, a process and a philosophy. It is not a fixed step-by-step process or methodology like HIA. HIA is one tool that can be used in this process. </a:t>
            </a:r>
          </a:p>
          <a:p>
            <a:endParaRPr lang="en-US" baseline="0" dirty="0" smtClean="0"/>
          </a:p>
          <a:p>
            <a:r>
              <a:rPr lang="en-US" baseline="0" dirty="0" smtClean="0"/>
              <a:t>SO LET’S ADD A BIT MORE CONTEXT AND BACKGROUND…</a:t>
            </a:r>
            <a:endParaRPr lang="en-US" dirty="0"/>
          </a:p>
        </p:txBody>
      </p:sp>
      <p:sp>
        <p:nvSpPr>
          <p:cNvPr id="4" name="Slide Number Placeholder 3"/>
          <p:cNvSpPr>
            <a:spLocks noGrp="1"/>
          </p:cNvSpPr>
          <p:nvPr>
            <p:ph type="sldNum" sz="quarter" idx="10"/>
          </p:nvPr>
        </p:nvSpPr>
        <p:spPr/>
        <p:txBody>
          <a:bodyPr/>
          <a:lstStyle/>
          <a:p>
            <a:fld id="{C3340E81-67C5-45EB-AD44-5B52D4BA4F3A}"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B6B2C57-A90D-412D-ACDA-8AE61BB032F2}" type="datetimeFigureOut">
              <a:rPr lang="en-US" smtClean="0">
                <a:solidFill>
                  <a:prstClr val="white">
                    <a:tint val="75000"/>
                  </a:prstClr>
                </a:solidFill>
              </a:rPr>
              <a:pPr/>
              <a:t>10/29/2014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D7A1DA5-ACA2-410C-B940-3058C0AE2704}"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 xmlns:p14="http://schemas.microsoft.com/office/powerpoint/2010/main" val="3070787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6B2C57-A90D-412D-ACDA-8AE61BB032F2}" type="datetimeFigureOut">
              <a:rPr lang="en-US" smtClean="0">
                <a:solidFill>
                  <a:prstClr val="white">
                    <a:tint val="75000"/>
                  </a:prstClr>
                </a:solidFill>
              </a:rPr>
              <a:pPr/>
              <a:t>10/29/2014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D7A1DA5-ACA2-410C-B940-3058C0AE2704}"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 xmlns:p14="http://schemas.microsoft.com/office/powerpoint/2010/main" val="4150432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6B2C57-A90D-412D-ACDA-8AE61BB032F2}" type="datetimeFigureOut">
              <a:rPr lang="en-US" smtClean="0">
                <a:solidFill>
                  <a:prstClr val="white">
                    <a:tint val="75000"/>
                  </a:prstClr>
                </a:solidFill>
              </a:rPr>
              <a:pPr/>
              <a:t>10/29/2014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D7A1DA5-ACA2-410C-B940-3058C0AE2704}"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 xmlns:p14="http://schemas.microsoft.com/office/powerpoint/2010/main" val="20985951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B6B2C57-A90D-412D-ACDA-8AE61BB032F2}" type="datetimeFigureOut">
              <a:rPr lang="en-US" smtClean="0">
                <a:solidFill>
                  <a:prstClr val="white">
                    <a:tint val="75000"/>
                  </a:prstClr>
                </a:solidFill>
              </a:rPr>
              <a:pPr/>
              <a:t>10/29/2014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D7A1DA5-ACA2-410C-B940-3058C0AE2704}"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 xmlns:p14="http://schemas.microsoft.com/office/powerpoint/2010/main" val="2733326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6B2C57-A90D-412D-ACDA-8AE61BB032F2}" type="datetimeFigureOut">
              <a:rPr lang="en-US" smtClean="0">
                <a:solidFill>
                  <a:prstClr val="white">
                    <a:tint val="75000"/>
                  </a:prstClr>
                </a:solidFill>
              </a:rPr>
              <a:pPr/>
              <a:t>10/29/2014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D7A1DA5-ACA2-410C-B940-3058C0AE2704}"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 xmlns:p14="http://schemas.microsoft.com/office/powerpoint/2010/main" val="11536304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6B2C57-A90D-412D-ACDA-8AE61BB032F2}" type="datetimeFigureOut">
              <a:rPr lang="en-US" smtClean="0">
                <a:solidFill>
                  <a:prstClr val="white">
                    <a:tint val="75000"/>
                  </a:prstClr>
                </a:solidFill>
              </a:rPr>
              <a:pPr/>
              <a:t>10/29/2014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D7A1DA5-ACA2-410C-B940-3058C0AE2704}"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 xmlns:p14="http://schemas.microsoft.com/office/powerpoint/2010/main" val="21798193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6B2C57-A90D-412D-ACDA-8AE61BB032F2}" type="datetimeFigureOut">
              <a:rPr lang="en-US" smtClean="0">
                <a:solidFill>
                  <a:prstClr val="white">
                    <a:tint val="75000"/>
                  </a:prstClr>
                </a:solidFill>
              </a:rPr>
              <a:pPr/>
              <a:t>10/29/2014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0D7A1DA5-ACA2-410C-B940-3058C0AE2704}"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 xmlns:p14="http://schemas.microsoft.com/office/powerpoint/2010/main" val="10889131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B6B2C57-A90D-412D-ACDA-8AE61BB032F2}" type="datetimeFigureOut">
              <a:rPr lang="en-US" smtClean="0">
                <a:solidFill>
                  <a:prstClr val="white">
                    <a:tint val="75000"/>
                  </a:prstClr>
                </a:solidFill>
              </a:rPr>
              <a:pPr/>
              <a:t>10/29/2014</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0D7A1DA5-ACA2-410C-B940-3058C0AE2704}"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 xmlns:p14="http://schemas.microsoft.com/office/powerpoint/2010/main" val="19862485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B6B2C57-A90D-412D-ACDA-8AE61BB032F2}" type="datetimeFigureOut">
              <a:rPr lang="en-US" smtClean="0">
                <a:solidFill>
                  <a:prstClr val="white">
                    <a:tint val="75000"/>
                  </a:prstClr>
                </a:solidFill>
              </a:rPr>
              <a:pPr/>
              <a:t>10/29/2014</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0D7A1DA5-ACA2-410C-B940-3058C0AE2704}"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 xmlns:p14="http://schemas.microsoft.com/office/powerpoint/2010/main" val="41547197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6B2C57-A90D-412D-ACDA-8AE61BB032F2}" type="datetimeFigureOut">
              <a:rPr lang="en-US" smtClean="0">
                <a:solidFill>
                  <a:prstClr val="white">
                    <a:tint val="75000"/>
                  </a:prstClr>
                </a:solidFill>
              </a:rPr>
              <a:pPr/>
              <a:t>10/29/2014</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0D7A1DA5-ACA2-410C-B940-3058C0AE2704}"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 xmlns:p14="http://schemas.microsoft.com/office/powerpoint/2010/main" val="22537635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6B2C57-A90D-412D-ACDA-8AE61BB032F2}" type="datetimeFigureOut">
              <a:rPr lang="en-US" smtClean="0">
                <a:solidFill>
                  <a:prstClr val="white">
                    <a:tint val="75000"/>
                  </a:prstClr>
                </a:solidFill>
              </a:rPr>
              <a:pPr/>
              <a:t>10/29/2014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0D7A1DA5-ACA2-410C-B940-3058C0AE2704}"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 xmlns:p14="http://schemas.microsoft.com/office/powerpoint/2010/main" val="3421670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6B2C57-A90D-412D-ACDA-8AE61BB032F2}" type="datetimeFigureOut">
              <a:rPr lang="en-US" smtClean="0">
                <a:solidFill>
                  <a:prstClr val="white">
                    <a:tint val="75000"/>
                  </a:prstClr>
                </a:solidFill>
              </a:rPr>
              <a:pPr/>
              <a:t>10/29/2014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D7A1DA5-ACA2-410C-B940-3058C0AE2704}"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 xmlns:p14="http://schemas.microsoft.com/office/powerpoint/2010/main" val="18693927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6B2C57-A90D-412D-ACDA-8AE61BB032F2}" type="datetimeFigureOut">
              <a:rPr lang="en-US" smtClean="0">
                <a:solidFill>
                  <a:prstClr val="white">
                    <a:tint val="75000"/>
                  </a:prstClr>
                </a:solidFill>
              </a:rPr>
              <a:pPr/>
              <a:t>10/29/2014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0D7A1DA5-ACA2-410C-B940-3058C0AE2704}"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 xmlns:p14="http://schemas.microsoft.com/office/powerpoint/2010/main" val="42584214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6B2C57-A90D-412D-ACDA-8AE61BB032F2}" type="datetimeFigureOut">
              <a:rPr lang="en-US" smtClean="0">
                <a:solidFill>
                  <a:prstClr val="white">
                    <a:tint val="75000"/>
                  </a:prstClr>
                </a:solidFill>
              </a:rPr>
              <a:pPr/>
              <a:t>10/29/2014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D7A1DA5-ACA2-410C-B940-3058C0AE2704}"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 xmlns:p14="http://schemas.microsoft.com/office/powerpoint/2010/main" val="543978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6B2C57-A90D-412D-ACDA-8AE61BB032F2}" type="datetimeFigureOut">
              <a:rPr lang="en-US" smtClean="0">
                <a:solidFill>
                  <a:prstClr val="white">
                    <a:tint val="75000"/>
                  </a:prstClr>
                </a:solidFill>
              </a:rPr>
              <a:pPr/>
              <a:t>10/29/2014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D7A1DA5-ACA2-410C-B940-3058C0AE2704}"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 xmlns:p14="http://schemas.microsoft.com/office/powerpoint/2010/main" val="2779423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6B2C57-A90D-412D-ACDA-8AE61BB032F2}" type="datetimeFigureOut">
              <a:rPr lang="en-US" smtClean="0">
                <a:solidFill>
                  <a:prstClr val="white">
                    <a:tint val="75000"/>
                  </a:prstClr>
                </a:solidFill>
              </a:rPr>
              <a:pPr/>
              <a:t>10/29/2014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D7A1DA5-ACA2-410C-B940-3058C0AE2704}"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 xmlns:p14="http://schemas.microsoft.com/office/powerpoint/2010/main" val="3265871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6B2C57-A90D-412D-ACDA-8AE61BB032F2}" type="datetimeFigureOut">
              <a:rPr lang="en-US" smtClean="0">
                <a:solidFill>
                  <a:prstClr val="white">
                    <a:tint val="75000"/>
                  </a:prstClr>
                </a:solidFill>
              </a:rPr>
              <a:pPr/>
              <a:t>10/29/2014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0D7A1DA5-ACA2-410C-B940-3058C0AE2704}"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 xmlns:p14="http://schemas.microsoft.com/office/powerpoint/2010/main" val="211625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B6B2C57-A90D-412D-ACDA-8AE61BB032F2}" type="datetimeFigureOut">
              <a:rPr lang="en-US" smtClean="0">
                <a:solidFill>
                  <a:prstClr val="white">
                    <a:tint val="75000"/>
                  </a:prstClr>
                </a:solidFill>
              </a:rPr>
              <a:pPr/>
              <a:t>10/29/2014</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0D7A1DA5-ACA2-410C-B940-3058C0AE2704}"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 xmlns:p14="http://schemas.microsoft.com/office/powerpoint/2010/main" val="1510421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B6B2C57-A90D-412D-ACDA-8AE61BB032F2}" type="datetimeFigureOut">
              <a:rPr lang="en-US" smtClean="0">
                <a:solidFill>
                  <a:prstClr val="white">
                    <a:tint val="75000"/>
                  </a:prstClr>
                </a:solidFill>
              </a:rPr>
              <a:pPr/>
              <a:t>10/29/2014</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0D7A1DA5-ACA2-410C-B940-3058C0AE2704}"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 xmlns:p14="http://schemas.microsoft.com/office/powerpoint/2010/main" val="796327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6B2C57-A90D-412D-ACDA-8AE61BB032F2}" type="datetimeFigureOut">
              <a:rPr lang="en-US" smtClean="0">
                <a:solidFill>
                  <a:prstClr val="white">
                    <a:tint val="75000"/>
                  </a:prstClr>
                </a:solidFill>
              </a:rPr>
              <a:pPr/>
              <a:t>10/29/2014</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0D7A1DA5-ACA2-410C-B940-3058C0AE2704}"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 xmlns:p14="http://schemas.microsoft.com/office/powerpoint/2010/main" val="3151160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6B2C57-A90D-412D-ACDA-8AE61BB032F2}" type="datetimeFigureOut">
              <a:rPr lang="en-US" smtClean="0">
                <a:solidFill>
                  <a:prstClr val="white">
                    <a:tint val="75000"/>
                  </a:prstClr>
                </a:solidFill>
              </a:rPr>
              <a:pPr/>
              <a:t>10/29/2014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0D7A1DA5-ACA2-410C-B940-3058C0AE2704}"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 xmlns:p14="http://schemas.microsoft.com/office/powerpoint/2010/main" val="2834106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6B2C57-A90D-412D-ACDA-8AE61BB032F2}" type="datetimeFigureOut">
              <a:rPr lang="en-US" smtClean="0">
                <a:solidFill>
                  <a:prstClr val="white">
                    <a:tint val="75000"/>
                  </a:prstClr>
                </a:solidFill>
              </a:rPr>
              <a:pPr/>
              <a:t>10/29/2014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0D7A1DA5-ACA2-410C-B940-3058C0AE2704}"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 xmlns:p14="http://schemas.microsoft.com/office/powerpoint/2010/main" val="3815514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6B2C57-A90D-412D-ACDA-8AE61BB032F2}" type="datetimeFigureOut">
              <a:rPr lang="en-US" smtClean="0">
                <a:solidFill>
                  <a:prstClr val="white">
                    <a:tint val="75000"/>
                  </a:prstClr>
                </a:solidFill>
              </a:rPr>
              <a:pPr/>
              <a:t>10/29/2014</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7A1DA5-ACA2-410C-B940-3058C0AE2704}"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 xmlns:p14="http://schemas.microsoft.com/office/powerpoint/2010/main" val="468608940"/>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6B2C57-A90D-412D-ACDA-8AE61BB032F2}" type="datetimeFigureOut">
              <a:rPr lang="en-US" smtClean="0">
                <a:solidFill>
                  <a:prstClr val="white">
                    <a:tint val="75000"/>
                  </a:prstClr>
                </a:solidFill>
              </a:rPr>
              <a:pPr/>
              <a:t>10/29/2014</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7A1DA5-ACA2-410C-B940-3058C0AE2704}"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 xmlns:p14="http://schemas.microsoft.com/office/powerpoint/2010/main" val="1308565813"/>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2.wmf"/></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2.w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762000"/>
            <a:ext cx="8610600" cy="3428999"/>
          </a:xfrm>
        </p:spPr>
        <p:txBody>
          <a:bodyPr>
            <a:normAutofit/>
          </a:bodyPr>
          <a:lstStyle/>
          <a:p>
            <a:r>
              <a:rPr lang="en-US" sz="6000" dirty="0" smtClean="0">
                <a:solidFill>
                  <a:srgbClr val="FFC000"/>
                </a:solidFill>
                <a:latin typeface="Arial Black" panose="020B0A04020102020204" pitchFamily="34" charset="0"/>
              </a:rPr>
              <a:t>SDOH &amp; HiAP:</a:t>
            </a:r>
            <a:br>
              <a:rPr lang="en-US" sz="6000" dirty="0" smtClean="0">
                <a:solidFill>
                  <a:srgbClr val="FFC000"/>
                </a:solidFill>
                <a:latin typeface="Arial Black" panose="020B0A04020102020204" pitchFamily="34" charset="0"/>
              </a:rPr>
            </a:br>
            <a:r>
              <a:rPr lang="en-US" sz="3600" b="1" dirty="0" smtClean="0">
                <a:solidFill>
                  <a:srgbClr val="92D050"/>
                </a:solidFill>
              </a:rPr>
              <a:t>Helping community allies make sense of our alphabet soup</a:t>
            </a:r>
            <a:br>
              <a:rPr lang="en-US" sz="3600" b="1" dirty="0" smtClean="0">
                <a:solidFill>
                  <a:srgbClr val="92D050"/>
                </a:solidFill>
              </a:rPr>
            </a:br>
            <a:endParaRPr lang="en-US" b="1" dirty="0">
              <a:solidFill>
                <a:srgbClr val="00B0F0"/>
              </a:solidFill>
            </a:endParaRPr>
          </a:p>
        </p:txBody>
      </p:sp>
      <p:sp>
        <p:nvSpPr>
          <p:cNvPr id="3" name="Subtitle 2"/>
          <p:cNvSpPr>
            <a:spLocks noGrp="1"/>
          </p:cNvSpPr>
          <p:nvPr>
            <p:ph type="subTitle" idx="1"/>
          </p:nvPr>
        </p:nvSpPr>
        <p:spPr>
          <a:xfrm>
            <a:off x="381000" y="3657600"/>
            <a:ext cx="8534400" cy="3200400"/>
          </a:xfrm>
        </p:spPr>
        <p:txBody>
          <a:bodyPr>
            <a:normAutofit fontScale="62500" lnSpcReduction="20000"/>
          </a:bodyPr>
          <a:lstStyle/>
          <a:p>
            <a:r>
              <a:rPr lang="en-US" b="1" dirty="0" smtClean="0"/>
              <a:t/>
            </a:r>
            <a:br>
              <a:rPr lang="en-US" b="1" dirty="0" smtClean="0"/>
            </a:br>
            <a:r>
              <a:rPr lang="en-US" sz="3800" b="1" dirty="0" smtClean="0"/>
              <a:t>presentation to</a:t>
            </a:r>
            <a:br>
              <a:rPr lang="en-US" sz="3800" b="1" dirty="0" smtClean="0"/>
            </a:br>
            <a:r>
              <a:rPr lang="en-US" sz="3800" b="1" dirty="0" smtClean="0"/>
              <a:t>PLACE MATTERS ACTION LAB</a:t>
            </a:r>
            <a:br>
              <a:rPr lang="en-US" sz="3800" b="1" dirty="0" smtClean="0"/>
            </a:br>
            <a:r>
              <a:rPr lang="en-US" sz="3800" b="1" dirty="0" smtClean="0"/>
              <a:t>Las Cruces, NM</a:t>
            </a:r>
            <a:br>
              <a:rPr lang="en-US" sz="3800" b="1" dirty="0" smtClean="0"/>
            </a:br>
            <a:r>
              <a:rPr lang="en-US" sz="3800" b="1" dirty="0" smtClean="0"/>
              <a:t>Friday, October 24, 2014</a:t>
            </a:r>
          </a:p>
          <a:p>
            <a:endParaRPr lang="en-US" b="1" dirty="0" smtClean="0"/>
          </a:p>
          <a:p>
            <a:r>
              <a:rPr lang="en-US" b="1" dirty="0" smtClean="0"/>
              <a:t>Jacque Garcia, Bernalillo County PLACE MATTERS TEAM</a:t>
            </a:r>
            <a:br>
              <a:rPr lang="en-US" b="1" dirty="0" smtClean="0"/>
            </a:br>
            <a:r>
              <a:rPr lang="en-US" b="1" dirty="0" smtClean="0"/>
              <a:t>Monica Trujillo, Bernalillo County PLACE MATTERS TEAM</a:t>
            </a:r>
            <a:br>
              <a:rPr lang="en-US" b="1" dirty="0" smtClean="0"/>
            </a:br>
            <a:r>
              <a:rPr lang="en-US" b="1" dirty="0" smtClean="0"/>
              <a:t>Marsha McMurray-Avila, Bernalillo County Community Health Council</a:t>
            </a:r>
          </a:p>
          <a:p>
            <a:r>
              <a:rPr lang="en-US" b="1" dirty="0" smtClean="0"/>
              <a:t/>
            </a:r>
            <a:br>
              <a:rPr lang="en-US" b="1" dirty="0" smtClean="0"/>
            </a:br>
            <a:endParaRPr lang="en-US" b="1" dirty="0"/>
          </a:p>
        </p:txBody>
      </p:sp>
    </p:spTree>
    <p:extLst>
      <p:ext uri="{BB962C8B-B14F-4D97-AF65-F5344CB8AC3E}">
        <p14:creationId xmlns="" xmlns:p14="http://schemas.microsoft.com/office/powerpoint/2010/main" val="32448685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smtClean="0">
                <a:solidFill>
                  <a:srgbClr val="FFC000"/>
                </a:solidFill>
                <a:latin typeface="Arial Black" panose="020B0A04020102020204" pitchFamily="34" charset="0"/>
              </a:rPr>
              <a:t>Context…</a:t>
            </a:r>
            <a:endParaRPr lang="en-US" sz="3600" dirty="0">
              <a:solidFill>
                <a:srgbClr val="FFC000"/>
              </a:solidFill>
              <a:latin typeface="Arial Black" panose="020B0A04020102020204" pitchFamily="34" charset="0"/>
            </a:endParaRPr>
          </a:p>
        </p:txBody>
      </p:sp>
      <p:sp>
        <p:nvSpPr>
          <p:cNvPr id="5" name="Content Placeholder 4"/>
          <p:cNvSpPr>
            <a:spLocks noGrp="1"/>
          </p:cNvSpPr>
          <p:nvPr>
            <p:ph idx="1"/>
          </p:nvPr>
        </p:nvSpPr>
        <p:spPr>
          <a:xfrm>
            <a:off x="457200" y="1295400"/>
            <a:ext cx="8229600" cy="5105400"/>
          </a:xfrm>
        </p:spPr>
        <p:txBody>
          <a:bodyPr>
            <a:normAutofit fontScale="92500" lnSpcReduction="10000"/>
          </a:bodyPr>
          <a:lstStyle/>
          <a:p>
            <a:pPr marL="0" indent="0">
              <a:buNone/>
            </a:pPr>
            <a:endParaRPr lang="en-US" dirty="0" smtClean="0"/>
          </a:p>
          <a:p>
            <a:pPr marL="2968625" indent="0">
              <a:buNone/>
            </a:pPr>
            <a:r>
              <a:rPr lang="en-US" dirty="0" smtClean="0"/>
              <a:t>The public health challenges of the 21</a:t>
            </a:r>
            <a:r>
              <a:rPr lang="en-US" baseline="30000" dirty="0" smtClean="0"/>
              <a:t>st</a:t>
            </a:r>
            <a:r>
              <a:rPr lang="en-US" dirty="0" smtClean="0"/>
              <a:t> century are extremely complex, and solutions will require actions that go beyond the purview of public health, bringing together partners across policy areas and sectors. </a:t>
            </a:r>
          </a:p>
          <a:p>
            <a:pPr marL="0" indent="0">
              <a:buNone/>
            </a:pPr>
            <a:endParaRPr lang="en-US" dirty="0" smtClean="0"/>
          </a:p>
          <a:p>
            <a:pPr marL="0" indent="0">
              <a:buNone/>
            </a:pPr>
            <a:r>
              <a:rPr lang="en-US" sz="5100" b="1" dirty="0" smtClean="0">
                <a:solidFill>
                  <a:srgbClr val="FFC000"/>
                </a:solidFill>
                <a:latin typeface="Chiller" panose="04020404031007020602" pitchFamily="82" charset="0"/>
              </a:rPr>
              <a:t>Messy, wicked problems</a:t>
            </a:r>
          </a:p>
          <a:p>
            <a:pPr marL="0" indent="0">
              <a:buNone/>
            </a:pPr>
            <a:endParaRPr lang="en-US" dirty="0"/>
          </a:p>
        </p:txBody>
      </p:sp>
      <p:pic>
        <p:nvPicPr>
          <p:cNvPr id="6" name="Picture 5" descr="wicked-witch-evil-horror.gif"/>
          <p:cNvPicPr>
            <a:picLocks noChangeAspect="1"/>
          </p:cNvPicPr>
          <p:nvPr/>
        </p:nvPicPr>
        <p:blipFill>
          <a:blip r:embed="rId3" cstate="print"/>
          <a:stretch>
            <a:fillRect/>
          </a:stretch>
        </p:blipFill>
        <p:spPr>
          <a:xfrm>
            <a:off x="533400" y="1905000"/>
            <a:ext cx="2799184" cy="2743200"/>
          </a:xfrm>
          <a:prstGeom prst="rect">
            <a:avLst/>
          </a:prstGeom>
        </p:spPr>
      </p:pic>
    </p:spTree>
    <p:extLst>
      <p:ext uri="{BB962C8B-B14F-4D97-AF65-F5344CB8AC3E}">
        <p14:creationId xmlns="" xmlns:p14="http://schemas.microsoft.com/office/powerpoint/2010/main" val="32178418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ocial messes.jpg"/>
          <p:cNvPicPr>
            <a:picLocks noGrp="1" noChangeAspect="1"/>
          </p:cNvPicPr>
          <p:nvPr>
            <p:ph idx="1"/>
          </p:nvPr>
        </p:nvPicPr>
        <p:blipFill>
          <a:blip r:embed="rId3" cstate="print"/>
          <a:stretch>
            <a:fillRect/>
          </a:stretch>
        </p:blipFill>
        <p:spPr>
          <a:xfrm>
            <a:off x="388845" y="276786"/>
            <a:ext cx="8374155" cy="6428814"/>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FFC000"/>
                </a:solidFill>
                <a:latin typeface="Arial Black" pitchFamily="34" charset="0"/>
              </a:rPr>
              <a:t>More Context…</a:t>
            </a:r>
            <a:endParaRPr lang="en-US" sz="3600" dirty="0">
              <a:solidFill>
                <a:srgbClr val="FFC000"/>
              </a:solidFill>
              <a:latin typeface="Arial Black" pitchFamily="34" charset="0"/>
            </a:endParaRPr>
          </a:p>
        </p:txBody>
      </p:sp>
      <p:sp>
        <p:nvSpPr>
          <p:cNvPr id="3" name="Content Placeholder 2"/>
          <p:cNvSpPr>
            <a:spLocks noGrp="1"/>
          </p:cNvSpPr>
          <p:nvPr>
            <p:ph idx="1"/>
          </p:nvPr>
        </p:nvSpPr>
        <p:spPr>
          <a:xfrm>
            <a:off x="457200" y="1600200"/>
            <a:ext cx="8229600" cy="5105400"/>
          </a:xfrm>
        </p:spPr>
        <p:txBody>
          <a:bodyPr>
            <a:normAutofit fontScale="85000" lnSpcReduction="20000"/>
          </a:bodyPr>
          <a:lstStyle/>
          <a:p>
            <a:pPr marL="0" indent="0">
              <a:lnSpc>
                <a:spcPct val="120000"/>
              </a:lnSpc>
              <a:buNone/>
            </a:pPr>
            <a:r>
              <a:rPr lang="en-US" dirty="0" smtClean="0"/>
              <a:t>Health in All Policies has gained significant traction in the last few years, but its origins go back over 35 years to the World Health Organization Declaration of Alma-Ata in 1978.</a:t>
            </a:r>
          </a:p>
          <a:p>
            <a:pPr marL="0" indent="0">
              <a:lnSpc>
                <a:spcPct val="120000"/>
              </a:lnSpc>
              <a:buNone/>
            </a:pPr>
            <a:endParaRPr lang="en-US" dirty="0" smtClean="0"/>
          </a:p>
          <a:p>
            <a:pPr marL="0" indent="0">
              <a:lnSpc>
                <a:spcPct val="120000"/>
              </a:lnSpc>
              <a:buNone/>
            </a:pPr>
            <a:r>
              <a:rPr lang="en-US" dirty="0" smtClean="0"/>
              <a:t>While public health has a long history of intersectoral collaboration, Health in All Policies is an emerging approach that aims to </a:t>
            </a:r>
            <a:r>
              <a:rPr lang="en-US" b="1" u="sng" dirty="0" smtClean="0"/>
              <a:t>formalize the consideration of health in decision-making at all levels of government </a:t>
            </a:r>
            <a:r>
              <a:rPr lang="en-US" dirty="0" smtClean="0"/>
              <a:t>in order to promote healthy community environments and prevent adverse health impacts in the future.</a:t>
            </a: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FFC000"/>
                </a:solidFill>
                <a:latin typeface="Arial Black" panose="020B0A04020102020204" pitchFamily="34" charset="0"/>
              </a:rPr>
              <a:t>HiAP – 5 Key Elements</a:t>
            </a:r>
            <a:endParaRPr lang="en-US" sz="3600" dirty="0">
              <a:solidFill>
                <a:srgbClr val="FFC000"/>
              </a:solidFill>
              <a:latin typeface="Arial Black" panose="020B0A04020102020204" pitchFamily="34" charset="0"/>
            </a:endParaRPr>
          </a:p>
        </p:txBody>
      </p:sp>
      <p:sp>
        <p:nvSpPr>
          <p:cNvPr id="3" name="Content Placeholder 2"/>
          <p:cNvSpPr>
            <a:spLocks noGrp="1"/>
          </p:cNvSpPr>
          <p:nvPr>
            <p:ph idx="1"/>
          </p:nvPr>
        </p:nvSpPr>
        <p:spPr>
          <a:xfrm>
            <a:off x="685800" y="1981200"/>
            <a:ext cx="8001000" cy="4144963"/>
          </a:xfrm>
        </p:spPr>
        <p:txBody>
          <a:bodyPr/>
          <a:lstStyle/>
          <a:p>
            <a:pPr marL="514350" indent="-514350">
              <a:buFont typeface="+mj-lt"/>
              <a:buAutoNum type="arabicPeriod"/>
            </a:pPr>
            <a:r>
              <a:rPr lang="en-US" dirty="0" smtClean="0"/>
              <a:t>Promote health, equity and sustainability</a:t>
            </a:r>
          </a:p>
          <a:p>
            <a:pPr marL="514350" indent="-514350">
              <a:buFont typeface="+mj-lt"/>
              <a:buAutoNum type="arabicPeriod"/>
            </a:pPr>
            <a:r>
              <a:rPr lang="en-US" dirty="0" smtClean="0"/>
              <a:t>Support intersectoral collaboration</a:t>
            </a:r>
          </a:p>
          <a:p>
            <a:pPr marL="514350" indent="-514350">
              <a:buFont typeface="+mj-lt"/>
              <a:buAutoNum type="arabicPeriod"/>
            </a:pPr>
            <a:r>
              <a:rPr lang="en-US" dirty="0" smtClean="0"/>
              <a:t>Benefit multiple partners</a:t>
            </a:r>
          </a:p>
          <a:p>
            <a:pPr marL="514350" indent="-514350">
              <a:buFont typeface="+mj-lt"/>
              <a:buAutoNum type="arabicPeriod"/>
            </a:pPr>
            <a:r>
              <a:rPr lang="en-US" dirty="0" smtClean="0"/>
              <a:t>Engage stakeholders</a:t>
            </a:r>
          </a:p>
          <a:p>
            <a:pPr marL="514350" indent="-514350">
              <a:buFont typeface="+mj-lt"/>
              <a:buAutoNum type="arabicPeriod"/>
            </a:pPr>
            <a:r>
              <a:rPr lang="en-US" dirty="0" smtClean="0"/>
              <a:t>Create structural or procedural change</a:t>
            </a:r>
            <a:endParaRPr lang="en-US" dirty="0"/>
          </a:p>
        </p:txBody>
      </p:sp>
    </p:spTree>
    <p:extLst>
      <p:ext uri="{BB962C8B-B14F-4D97-AF65-F5344CB8AC3E}">
        <p14:creationId xmlns="" xmlns:p14="http://schemas.microsoft.com/office/powerpoint/2010/main" val="28100499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solidFill>
                  <a:srgbClr val="FFC000"/>
                </a:solidFill>
                <a:latin typeface="Arial Black" panose="020B0A04020102020204" pitchFamily="34" charset="0"/>
              </a:rPr>
              <a:t>1. Promote </a:t>
            </a:r>
            <a:r>
              <a:rPr lang="en-US" sz="3600" b="1" dirty="0">
                <a:solidFill>
                  <a:srgbClr val="FFC000"/>
                </a:solidFill>
                <a:latin typeface="Arial Black" panose="020B0A04020102020204" pitchFamily="34" charset="0"/>
              </a:rPr>
              <a:t>health, equity and sustainability</a:t>
            </a:r>
            <a:endParaRPr lang="en-US" sz="3600" dirty="0">
              <a:solidFill>
                <a:srgbClr val="FFC000"/>
              </a:solidFill>
              <a:latin typeface="Arial Black" panose="020B0A04020102020204" pitchFamily="34" charset="0"/>
            </a:endParaRPr>
          </a:p>
        </p:txBody>
      </p:sp>
      <p:sp>
        <p:nvSpPr>
          <p:cNvPr id="3" name="Content Placeholder 2"/>
          <p:cNvSpPr>
            <a:spLocks noGrp="1"/>
          </p:cNvSpPr>
          <p:nvPr>
            <p:ph idx="1"/>
          </p:nvPr>
        </p:nvSpPr>
        <p:spPr>
          <a:xfrm>
            <a:off x="609600" y="1828800"/>
            <a:ext cx="8077200" cy="4525963"/>
          </a:xfrm>
        </p:spPr>
        <p:txBody>
          <a:bodyPr>
            <a:normAutofit fontScale="85000" lnSpcReduction="10000"/>
          </a:bodyPr>
          <a:lstStyle/>
          <a:p>
            <a:pPr marL="0" indent="0">
              <a:buNone/>
            </a:pPr>
            <a:r>
              <a:rPr lang="en-US" dirty="0" smtClean="0"/>
              <a:t>HiAP promotes health, equity and sustainability </a:t>
            </a:r>
          </a:p>
          <a:p>
            <a:pPr marL="0" indent="0">
              <a:buNone/>
            </a:pPr>
            <a:r>
              <a:rPr lang="en-US" dirty="0" smtClean="0"/>
              <a:t>through two avenues: </a:t>
            </a:r>
          </a:p>
          <a:p>
            <a:pPr marL="514350" indent="-514350">
              <a:buFont typeface="+mj-lt"/>
              <a:buAutoNum type="arabicParenR"/>
            </a:pPr>
            <a:r>
              <a:rPr lang="en-US" dirty="0" smtClean="0"/>
              <a:t>Incorporating health, equity and sustainability into specific policies, programs, and processes, and</a:t>
            </a:r>
          </a:p>
          <a:p>
            <a:pPr marL="514350" indent="-514350">
              <a:buFont typeface="+mj-lt"/>
              <a:buAutoNum type="arabicParenR"/>
            </a:pPr>
            <a:r>
              <a:rPr lang="en-US" dirty="0" smtClean="0"/>
              <a:t>Embedding health, equity and sustainability considerations into government decision-making processes so that healthy public policy becomes the normal way of doing business. Promoting equity is an essential part of HiAP given the strong ties between inequity and poor health outcomes.</a:t>
            </a:r>
            <a:endParaRPr lang="en-US" dirty="0"/>
          </a:p>
        </p:txBody>
      </p:sp>
    </p:spTree>
    <p:extLst>
      <p:ext uri="{BB962C8B-B14F-4D97-AF65-F5344CB8AC3E}">
        <p14:creationId xmlns="" xmlns:p14="http://schemas.microsoft.com/office/powerpoint/2010/main" val="37726572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solidFill>
                  <a:srgbClr val="FFC000"/>
                </a:solidFill>
                <a:latin typeface="Arial Black" panose="020B0A04020102020204" pitchFamily="34" charset="0"/>
              </a:rPr>
              <a:t>2.  Support </a:t>
            </a:r>
            <a:r>
              <a:rPr lang="en-US" sz="3600" b="1" dirty="0">
                <a:solidFill>
                  <a:srgbClr val="FFC000"/>
                </a:solidFill>
                <a:latin typeface="Arial Black" panose="020B0A04020102020204" pitchFamily="34" charset="0"/>
              </a:rPr>
              <a:t>intersectoral collaboration</a:t>
            </a:r>
            <a:endParaRPr lang="en-US" sz="3600" dirty="0">
              <a:solidFill>
                <a:srgbClr val="FFC000"/>
              </a:solidFill>
              <a:latin typeface="Arial Black" panose="020B0A04020102020204" pitchFamily="34" charset="0"/>
            </a:endParaRPr>
          </a:p>
        </p:txBody>
      </p:sp>
      <p:sp>
        <p:nvSpPr>
          <p:cNvPr id="3" name="Content Placeholder 2"/>
          <p:cNvSpPr>
            <a:spLocks noGrp="1"/>
          </p:cNvSpPr>
          <p:nvPr>
            <p:ph idx="1"/>
          </p:nvPr>
        </p:nvSpPr>
        <p:spPr>
          <a:xfrm>
            <a:off x="457200" y="1600200"/>
            <a:ext cx="8229600" cy="4800600"/>
          </a:xfrm>
        </p:spPr>
        <p:txBody>
          <a:bodyPr>
            <a:normAutofit fontScale="92500" lnSpcReduction="20000"/>
          </a:bodyPr>
          <a:lstStyle/>
          <a:p>
            <a:pPr marL="0" indent="0">
              <a:buNone/>
            </a:pPr>
            <a:r>
              <a:rPr lang="en-US" sz="4500" dirty="0" smtClean="0"/>
              <a:t>HiAP brings together partners from many sectors to:  </a:t>
            </a:r>
          </a:p>
          <a:p>
            <a:r>
              <a:rPr lang="en-US" sz="4500" dirty="0" smtClean="0"/>
              <a:t>recognize the links between health and other issue and policy areas, </a:t>
            </a:r>
          </a:p>
          <a:p>
            <a:r>
              <a:rPr lang="en-US" sz="4500" dirty="0" smtClean="0"/>
              <a:t>break down silos,  </a:t>
            </a:r>
          </a:p>
          <a:p>
            <a:r>
              <a:rPr lang="en-US" sz="4500" dirty="0" smtClean="0"/>
              <a:t>build new partnerships to promote health and equity, and</a:t>
            </a:r>
          </a:p>
          <a:p>
            <a:r>
              <a:rPr lang="en-US" sz="4500" dirty="0" smtClean="0"/>
              <a:t>increase government efficiency. </a:t>
            </a:r>
          </a:p>
          <a:p>
            <a:pPr marL="0" indent="0">
              <a:buNone/>
            </a:pPr>
            <a:endParaRPr lang="en-US" sz="4000" dirty="0"/>
          </a:p>
          <a:p>
            <a:endParaRPr lang="en-US" dirty="0"/>
          </a:p>
        </p:txBody>
      </p:sp>
    </p:spTree>
    <p:extLst>
      <p:ext uri="{BB962C8B-B14F-4D97-AF65-F5344CB8AC3E}">
        <p14:creationId xmlns="" xmlns:p14="http://schemas.microsoft.com/office/powerpoint/2010/main" val="24848877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itchFamily="34" charset="0"/>
              </a:rPr>
              <a:t>Breaking down silos…</a:t>
            </a:r>
            <a:endParaRPr lang="en-US" dirty="0">
              <a:latin typeface="Arial Black" pitchFamily="34" charset="0"/>
            </a:endParaRPr>
          </a:p>
        </p:txBody>
      </p:sp>
      <p:pic>
        <p:nvPicPr>
          <p:cNvPr id="4" name="Content Placeholder 3" descr="4 silos.jpg"/>
          <p:cNvPicPr>
            <a:picLocks noGrp="1" noChangeAspect="1"/>
          </p:cNvPicPr>
          <p:nvPr>
            <p:ph idx="1"/>
          </p:nvPr>
        </p:nvPicPr>
        <p:blipFill>
          <a:blip r:embed="rId3" cstate="print"/>
          <a:stretch>
            <a:fillRect/>
          </a:stretch>
        </p:blipFill>
        <p:spPr>
          <a:xfrm>
            <a:off x="1676400" y="1752600"/>
            <a:ext cx="5638800" cy="2590800"/>
          </a:xfrm>
        </p:spPr>
      </p:pic>
      <p:sp>
        <p:nvSpPr>
          <p:cNvPr id="5" name="Rectangle 4"/>
          <p:cNvSpPr/>
          <p:nvPr/>
        </p:nvSpPr>
        <p:spPr>
          <a:xfrm>
            <a:off x="381000" y="4876800"/>
            <a:ext cx="8382000" cy="2123658"/>
          </a:xfrm>
          <a:prstGeom prst="rect">
            <a:avLst/>
          </a:prstGeom>
        </p:spPr>
        <p:txBody>
          <a:bodyPr wrap="square">
            <a:spAutoFit/>
          </a:bodyPr>
          <a:lstStyle/>
          <a:p>
            <a:r>
              <a:rPr lang="en-US" sz="2400" dirty="0" smtClean="0"/>
              <a:t>Agencies that are not typically considered as health agencies play a major role in shaping the economic, physical, social, and service environments in which people live, and therefore have an important role to play in promoting health and equity.</a:t>
            </a:r>
          </a:p>
          <a:p>
            <a:endParaRPr lang="en-US" dirty="0" smtClean="0"/>
          </a:p>
          <a:p>
            <a:endParaRPr lang="en-US" dirty="0" smtClean="0"/>
          </a:p>
        </p:txBody>
      </p:sp>
      <p:sp>
        <p:nvSpPr>
          <p:cNvPr id="6" name="TextBox 5"/>
          <p:cNvSpPr txBox="1"/>
          <p:nvPr/>
        </p:nvSpPr>
        <p:spPr>
          <a:xfrm>
            <a:off x="1979520" y="2438400"/>
            <a:ext cx="1295400" cy="461665"/>
          </a:xfrm>
          <a:prstGeom prst="rect">
            <a:avLst/>
          </a:prstGeom>
          <a:noFill/>
        </p:spPr>
        <p:txBody>
          <a:bodyPr vert="horz" wrap="square" rtlCol="0">
            <a:spAutoFit/>
          </a:bodyPr>
          <a:lstStyle/>
          <a:p>
            <a:pPr algn="ctr"/>
            <a:r>
              <a:rPr lang="en-US" sz="1200" dirty="0" smtClean="0">
                <a:solidFill>
                  <a:schemeClr val="bg1"/>
                </a:solidFill>
                <a:latin typeface="Arial Black" pitchFamily="34" charset="0"/>
              </a:rPr>
              <a:t>LAND USE PLANNING</a:t>
            </a:r>
            <a:endParaRPr lang="en-US" sz="1200" dirty="0">
              <a:solidFill>
                <a:schemeClr val="bg1"/>
              </a:solidFill>
              <a:latin typeface="Arial Black" pitchFamily="34" charset="0"/>
            </a:endParaRPr>
          </a:p>
        </p:txBody>
      </p:sp>
      <p:sp>
        <p:nvSpPr>
          <p:cNvPr id="9" name="TextBox 8"/>
          <p:cNvSpPr txBox="1"/>
          <p:nvPr/>
        </p:nvSpPr>
        <p:spPr>
          <a:xfrm>
            <a:off x="4290656" y="3429000"/>
            <a:ext cx="1828800" cy="276999"/>
          </a:xfrm>
          <a:prstGeom prst="rect">
            <a:avLst/>
          </a:prstGeom>
          <a:noFill/>
        </p:spPr>
        <p:txBody>
          <a:bodyPr wrap="square" rtlCol="0">
            <a:spAutoFit/>
          </a:bodyPr>
          <a:lstStyle/>
          <a:p>
            <a:r>
              <a:rPr lang="en-US" sz="1200" dirty="0" smtClean="0">
                <a:solidFill>
                  <a:schemeClr val="bg1"/>
                </a:solidFill>
                <a:latin typeface="Arial Black" pitchFamily="34" charset="0"/>
              </a:rPr>
              <a:t>TRANSPORTATION</a:t>
            </a:r>
            <a:endParaRPr lang="en-US" sz="1200" dirty="0">
              <a:solidFill>
                <a:schemeClr val="bg1"/>
              </a:solidFill>
              <a:latin typeface="Arial Black" pitchFamily="34" charset="0"/>
            </a:endParaRPr>
          </a:p>
        </p:txBody>
      </p:sp>
      <p:sp>
        <p:nvSpPr>
          <p:cNvPr id="10" name="TextBox 9"/>
          <p:cNvSpPr txBox="1"/>
          <p:nvPr/>
        </p:nvSpPr>
        <p:spPr>
          <a:xfrm>
            <a:off x="3320152" y="2819400"/>
            <a:ext cx="1371600" cy="276999"/>
          </a:xfrm>
          <a:prstGeom prst="rect">
            <a:avLst/>
          </a:prstGeom>
          <a:noFill/>
        </p:spPr>
        <p:txBody>
          <a:bodyPr wrap="square" rtlCol="0">
            <a:spAutoFit/>
          </a:bodyPr>
          <a:lstStyle/>
          <a:p>
            <a:r>
              <a:rPr lang="en-US" sz="1200" dirty="0" smtClean="0">
                <a:solidFill>
                  <a:schemeClr val="bg1"/>
                </a:solidFill>
                <a:latin typeface="Arial Black" pitchFamily="34" charset="0"/>
              </a:rPr>
              <a:t>EDUCATION</a:t>
            </a:r>
            <a:endParaRPr lang="en-US" sz="1200" dirty="0">
              <a:solidFill>
                <a:schemeClr val="bg1"/>
              </a:solidFill>
              <a:latin typeface="Arial Black" pitchFamily="34" charset="0"/>
            </a:endParaRPr>
          </a:p>
        </p:txBody>
      </p:sp>
      <p:sp>
        <p:nvSpPr>
          <p:cNvPr id="11" name="TextBox 10"/>
          <p:cNvSpPr txBox="1"/>
          <p:nvPr/>
        </p:nvSpPr>
        <p:spPr>
          <a:xfrm>
            <a:off x="5682352" y="2743200"/>
            <a:ext cx="1600200" cy="461665"/>
          </a:xfrm>
          <a:prstGeom prst="rect">
            <a:avLst/>
          </a:prstGeom>
          <a:noFill/>
        </p:spPr>
        <p:txBody>
          <a:bodyPr wrap="square" rtlCol="0">
            <a:spAutoFit/>
          </a:bodyPr>
          <a:lstStyle/>
          <a:p>
            <a:pPr algn="ctr"/>
            <a:r>
              <a:rPr lang="en-US" sz="1200" dirty="0" smtClean="0">
                <a:solidFill>
                  <a:schemeClr val="bg1"/>
                </a:solidFill>
                <a:latin typeface="Arial Black" pitchFamily="34" charset="0"/>
              </a:rPr>
              <a:t>ECONOMIC</a:t>
            </a:r>
          </a:p>
          <a:p>
            <a:pPr algn="ctr"/>
            <a:r>
              <a:rPr lang="en-US" sz="1200" dirty="0" smtClean="0">
                <a:solidFill>
                  <a:schemeClr val="bg1"/>
                </a:solidFill>
                <a:latin typeface="Arial Black" pitchFamily="34" charset="0"/>
              </a:rPr>
              <a:t>DEVELOPMENT</a:t>
            </a:r>
            <a:endParaRPr lang="en-US" sz="1200" dirty="0">
              <a:solidFill>
                <a:schemeClr val="bg1"/>
              </a:solidFill>
              <a:latin typeface="Arial Black"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FFC000"/>
                </a:solidFill>
                <a:latin typeface="Arial Black" panose="020B0A04020102020204" pitchFamily="34" charset="0"/>
              </a:rPr>
              <a:t>3. Benefit </a:t>
            </a:r>
            <a:r>
              <a:rPr lang="en-US" sz="3600" b="1" dirty="0">
                <a:solidFill>
                  <a:srgbClr val="FFC000"/>
                </a:solidFill>
                <a:latin typeface="Arial Black" panose="020B0A04020102020204" pitchFamily="34" charset="0"/>
              </a:rPr>
              <a:t>multiple partners</a:t>
            </a:r>
            <a:endParaRPr lang="en-US" sz="3600" dirty="0">
              <a:solidFill>
                <a:srgbClr val="FFC000"/>
              </a:solidFill>
              <a:latin typeface="Arial Black" panose="020B0A04020102020204" pitchFamily="34" charset="0"/>
            </a:endParaRPr>
          </a:p>
        </p:txBody>
      </p:sp>
      <p:sp>
        <p:nvSpPr>
          <p:cNvPr id="3" name="Content Placeholder 2"/>
          <p:cNvSpPr>
            <a:spLocks noGrp="1"/>
          </p:cNvSpPr>
          <p:nvPr>
            <p:ph idx="1"/>
          </p:nvPr>
        </p:nvSpPr>
        <p:spPr>
          <a:xfrm>
            <a:off x="685800" y="1600200"/>
            <a:ext cx="7848600" cy="4525963"/>
          </a:xfrm>
        </p:spPr>
        <p:txBody>
          <a:bodyPr>
            <a:normAutofit/>
          </a:bodyPr>
          <a:lstStyle/>
          <a:p>
            <a:pPr marL="0" indent="0">
              <a:buNone/>
            </a:pPr>
            <a:r>
              <a:rPr lang="en-US" dirty="0" smtClean="0"/>
              <a:t>HiAP is built upon the idea of “</a:t>
            </a:r>
            <a:r>
              <a:rPr lang="en-US" b="1" dirty="0" smtClean="0"/>
              <a:t>co-benefits</a:t>
            </a:r>
            <a:r>
              <a:rPr lang="en-US" dirty="0" smtClean="0"/>
              <a:t>” and “</a:t>
            </a:r>
            <a:r>
              <a:rPr lang="en-US" b="1" dirty="0" smtClean="0"/>
              <a:t>win-wins</a:t>
            </a:r>
            <a:r>
              <a:rPr lang="en-US" dirty="0" smtClean="0"/>
              <a:t>.” HiAP work should benefit multiple partners, simultaneously addressing the goals of public health agencies, other government agencies and community stakeholders to benefit more than one end (achieve co-benefits) and create efficiencies across sectors (find win-wins). </a:t>
            </a:r>
            <a:endParaRPr lang="en-US" dirty="0"/>
          </a:p>
        </p:txBody>
      </p:sp>
    </p:spTree>
    <p:extLst>
      <p:ext uri="{BB962C8B-B14F-4D97-AF65-F5344CB8AC3E}">
        <p14:creationId xmlns="" xmlns:p14="http://schemas.microsoft.com/office/powerpoint/2010/main" val="1331582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FFC000"/>
                </a:solidFill>
                <a:latin typeface="Arial Black" panose="020B0A04020102020204" pitchFamily="34" charset="0"/>
              </a:rPr>
              <a:t>Co-benefits</a:t>
            </a:r>
            <a:endParaRPr lang="en-US" sz="3600" dirty="0">
              <a:solidFill>
                <a:srgbClr val="FFC000"/>
              </a:solidFill>
              <a:latin typeface="Arial Black" panose="020B0A04020102020204" pitchFamily="34" charset="0"/>
            </a:endParaRPr>
          </a:p>
        </p:txBody>
      </p:sp>
      <p:sp>
        <p:nvSpPr>
          <p:cNvPr id="3" name="Content Placeholder 2"/>
          <p:cNvSpPr>
            <a:spLocks noGrp="1"/>
          </p:cNvSpPr>
          <p:nvPr>
            <p:ph idx="1"/>
          </p:nvPr>
        </p:nvSpPr>
        <p:spPr>
          <a:xfrm>
            <a:off x="533400" y="1371600"/>
            <a:ext cx="8229600" cy="5334000"/>
          </a:xfrm>
        </p:spPr>
        <p:txBody>
          <a:bodyPr>
            <a:normAutofit fontScale="62500" lnSpcReduction="20000"/>
          </a:bodyPr>
          <a:lstStyle/>
          <a:p>
            <a:pPr marL="0" indent="0">
              <a:buNone/>
            </a:pPr>
            <a:r>
              <a:rPr lang="en-US" sz="3800" dirty="0" smtClean="0"/>
              <a:t>Public health practitioners have a unique role to play in improving the quality of life in our nation, but genuine efforts to improve health must be made in partnership with other sectors.</a:t>
            </a:r>
          </a:p>
          <a:p>
            <a:pPr marL="0" indent="0">
              <a:buNone/>
            </a:pPr>
            <a:endParaRPr lang="en-US" sz="3800" dirty="0" smtClean="0"/>
          </a:p>
          <a:p>
            <a:pPr marL="0" indent="0">
              <a:buNone/>
            </a:pPr>
            <a:r>
              <a:rPr lang="en-US" sz="3800" dirty="0" smtClean="0"/>
              <a:t>The concept of co-benefits is </a:t>
            </a:r>
            <a:r>
              <a:rPr lang="en-US" sz="3800" dirty="0"/>
              <a:t>essential </a:t>
            </a:r>
            <a:r>
              <a:rPr lang="en-US" sz="3800" dirty="0" smtClean="0"/>
              <a:t>for: </a:t>
            </a:r>
          </a:p>
          <a:p>
            <a:r>
              <a:rPr lang="en-US" sz="3800" dirty="0" smtClean="0"/>
              <a:t>securing </a:t>
            </a:r>
            <a:r>
              <a:rPr lang="en-US" sz="3800" dirty="0"/>
              <a:t>support from partners </a:t>
            </a:r>
            <a:endParaRPr lang="en-US" sz="3800" dirty="0" smtClean="0"/>
          </a:p>
          <a:p>
            <a:r>
              <a:rPr lang="en-US" sz="3800" dirty="0" smtClean="0"/>
              <a:t>reducing redundancies, and </a:t>
            </a:r>
          </a:p>
          <a:p>
            <a:r>
              <a:rPr lang="en-US" sz="3800" dirty="0" smtClean="0"/>
              <a:t>ensuring </a:t>
            </a:r>
            <a:r>
              <a:rPr lang="en-US" sz="3800" dirty="0"/>
              <a:t>more effective use of scarce government resources. </a:t>
            </a:r>
            <a:endParaRPr lang="en-US" sz="3800" dirty="0" smtClean="0"/>
          </a:p>
          <a:p>
            <a:endParaRPr lang="en-US" sz="3800" dirty="0"/>
          </a:p>
          <a:p>
            <a:pPr marL="0" indent="0">
              <a:buNone/>
            </a:pPr>
            <a:r>
              <a:rPr lang="en-US" sz="3800" dirty="0" smtClean="0"/>
              <a:t>Finding </a:t>
            </a:r>
            <a:r>
              <a:rPr lang="en-US" sz="3800" dirty="0"/>
              <a:t>a balance between multiple goals will sometimes be difficult, and requires negotiation, patience, and learning about and valuing others’ priorities. </a:t>
            </a:r>
            <a:r>
              <a:rPr lang="en-US" sz="3800" dirty="0" smtClean="0"/>
              <a:t> </a:t>
            </a:r>
          </a:p>
          <a:p>
            <a:pPr marL="0" indent="0">
              <a:buNone/>
            </a:pPr>
            <a:endParaRPr lang="en-US" dirty="0"/>
          </a:p>
          <a:p>
            <a:pPr marL="0" indent="0" algn="ctr">
              <a:buNone/>
            </a:pPr>
            <a:endParaRPr lang="en-US" sz="4600" b="1" dirty="0" smtClean="0">
              <a:solidFill>
                <a:srgbClr val="FFC000"/>
              </a:solidFill>
            </a:endParaRPr>
          </a:p>
          <a:p>
            <a:pPr marL="0" indent="0" algn="ctr">
              <a:buNone/>
            </a:pPr>
            <a:r>
              <a:rPr lang="en-US" sz="4600" b="1" dirty="0" smtClean="0">
                <a:solidFill>
                  <a:srgbClr val="FFC000"/>
                </a:solidFill>
              </a:rPr>
              <a:t>AVOID PUBLIC HEALTH IMPERIALISM</a:t>
            </a:r>
          </a:p>
          <a:p>
            <a:pPr marL="0" indent="0">
              <a:buNone/>
            </a:pPr>
            <a:endParaRPr lang="en-US" dirty="0"/>
          </a:p>
          <a:p>
            <a:pPr marL="0" indent="0">
              <a:buNone/>
            </a:pPr>
            <a:endParaRPr lang="en-US" dirty="0"/>
          </a:p>
          <a:p>
            <a:endParaRPr lang="en-US" dirty="0"/>
          </a:p>
        </p:txBody>
      </p:sp>
    </p:spTree>
    <p:extLst>
      <p:ext uri="{BB962C8B-B14F-4D97-AF65-F5344CB8AC3E}">
        <p14:creationId xmlns="" xmlns:p14="http://schemas.microsoft.com/office/powerpoint/2010/main" val="31335924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FFC000"/>
                </a:solidFill>
                <a:latin typeface="Arial Black" panose="020B0A04020102020204" pitchFamily="34" charset="0"/>
              </a:rPr>
              <a:t>4.  Engage </a:t>
            </a:r>
            <a:r>
              <a:rPr lang="en-US" sz="3600" b="1" dirty="0">
                <a:solidFill>
                  <a:srgbClr val="FFC000"/>
                </a:solidFill>
                <a:latin typeface="Arial Black" panose="020B0A04020102020204" pitchFamily="34" charset="0"/>
              </a:rPr>
              <a:t>stakeholders</a:t>
            </a:r>
            <a:endParaRPr lang="en-US" sz="3600" dirty="0">
              <a:solidFill>
                <a:srgbClr val="FFC000"/>
              </a:solidFill>
              <a:latin typeface="Arial Black" panose="020B0A04020102020204" pitchFamily="34" charset="0"/>
            </a:endParaRPr>
          </a:p>
        </p:txBody>
      </p:sp>
      <p:sp>
        <p:nvSpPr>
          <p:cNvPr id="3" name="Content Placeholder 2"/>
          <p:cNvSpPr>
            <a:spLocks noGrp="1"/>
          </p:cNvSpPr>
          <p:nvPr>
            <p:ph idx="1"/>
          </p:nvPr>
        </p:nvSpPr>
        <p:spPr/>
        <p:txBody>
          <a:bodyPr/>
          <a:lstStyle/>
          <a:p>
            <a:pPr marL="0" indent="0">
              <a:buNone/>
            </a:pPr>
            <a:r>
              <a:rPr lang="en-US" dirty="0" smtClean="0"/>
              <a:t>HiAP engages a variety of stakeholders, </a:t>
            </a:r>
            <a:r>
              <a:rPr lang="en-US" i="1" u="sng" dirty="0" smtClean="0"/>
              <a:t>beyond government partners</a:t>
            </a:r>
            <a:r>
              <a:rPr lang="en-US" dirty="0" smtClean="0"/>
              <a:t>, such as community members, policy experts, advocates, the private sector, and funders. Robust stakeholder engagement is essential for ensuring that work is responsive to community needs and for garnering valuable information necessary to create meaningful and impactful change.</a:t>
            </a:r>
            <a:endParaRPr lang="en-US" dirty="0"/>
          </a:p>
        </p:txBody>
      </p:sp>
    </p:spTree>
    <p:extLst>
      <p:ext uri="{BB962C8B-B14F-4D97-AF65-F5344CB8AC3E}">
        <p14:creationId xmlns="" xmlns:p14="http://schemas.microsoft.com/office/powerpoint/2010/main" val="30551214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rmAutofit/>
          </a:bodyPr>
          <a:lstStyle/>
          <a:p>
            <a:r>
              <a:rPr lang="en-US" sz="3600" dirty="0" smtClean="0">
                <a:solidFill>
                  <a:srgbClr val="FFC000"/>
                </a:solidFill>
                <a:latin typeface="Arial Black" panose="020B0A04020102020204" pitchFamily="34" charset="0"/>
              </a:rPr>
              <a:t>What we’ll cover today…</a:t>
            </a:r>
            <a:endParaRPr lang="en-US" sz="3600" dirty="0">
              <a:solidFill>
                <a:srgbClr val="FFC000"/>
              </a:solidFill>
              <a:latin typeface="Arial Black" panose="020B0A04020102020204" pitchFamily="34" charset="0"/>
            </a:endParaRPr>
          </a:p>
        </p:txBody>
      </p:sp>
      <p:sp>
        <p:nvSpPr>
          <p:cNvPr id="3" name="Content Placeholder 2"/>
          <p:cNvSpPr>
            <a:spLocks noGrp="1"/>
          </p:cNvSpPr>
          <p:nvPr>
            <p:ph idx="1"/>
          </p:nvPr>
        </p:nvSpPr>
        <p:spPr>
          <a:xfrm>
            <a:off x="228600" y="1066800"/>
            <a:ext cx="8763000" cy="5791200"/>
          </a:xfrm>
        </p:spPr>
        <p:txBody>
          <a:bodyPr>
            <a:normAutofit fontScale="85000" lnSpcReduction="20000"/>
          </a:bodyPr>
          <a:lstStyle/>
          <a:p>
            <a:pPr marL="228600" indent="-228600"/>
            <a:r>
              <a:rPr lang="en-US" u="sng" dirty="0" smtClean="0"/>
              <a:t>Example</a:t>
            </a:r>
            <a:r>
              <a:rPr lang="en-US" dirty="0" smtClean="0"/>
              <a:t> of tool to review SDOH &amp; HiAP </a:t>
            </a:r>
          </a:p>
          <a:p>
            <a:pPr lvl="1"/>
            <a:r>
              <a:rPr lang="en-US" dirty="0" smtClean="0"/>
              <a:t>Health in All Policies as approach to operationalize how to address the social determinants of health and equity</a:t>
            </a:r>
          </a:p>
          <a:p>
            <a:pPr lvl="3"/>
            <a:r>
              <a:rPr lang="en-US" sz="2600" dirty="0" smtClean="0"/>
              <a:t>Definition</a:t>
            </a:r>
          </a:p>
          <a:p>
            <a:pPr lvl="3"/>
            <a:r>
              <a:rPr lang="en-US" sz="2600" dirty="0" smtClean="0"/>
              <a:t>Context</a:t>
            </a:r>
          </a:p>
          <a:p>
            <a:pPr lvl="3"/>
            <a:r>
              <a:rPr lang="en-US" sz="2600" dirty="0" smtClean="0"/>
              <a:t>Key elements</a:t>
            </a:r>
          </a:p>
          <a:p>
            <a:pPr lvl="1"/>
            <a:r>
              <a:rPr lang="en-US" dirty="0" smtClean="0"/>
              <a:t>Strategies to implement Health in All Policies</a:t>
            </a:r>
          </a:p>
          <a:p>
            <a:pPr lvl="1"/>
            <a:r>
              <a:rPr lang="en-US" dirty="0" smtClean="0"/>
              <a:t>Identifying opportunities for cross-sector collaboration</a:t>
            </a:r>
          </a:p>
          <a:p>
            <a:pPr marL="228600" indent="-228600"/>
            <a:r>
              <a:rPr lang="en-US" u="sng" dirty="0" smtClean="0"/>
              <a:t>Exploration</a:t>
            </a:r>
            <a:r>
              <a:rPr lang="en-US" dirty="0" smtClean="0"/>
              <a:t> of additional tools to promote active engagement of community coalitions in HiAP work</a:t>
            </a:r>
          </a:p>
          <a:p>
            <a:pPr marL="228600" indent="-228600"/>
            <a:r>
              <a:rPr lang="en-US" u="sng" dirty="0" smtClean="0"/>
              <a:t>Exercise</a:t>
            </a:r>
            <a:r>
              <a:rPr lang="en-US" dirty="0" smtClean="0"/>
              <a:t>:  Using Common Health Action's "Making the Case for Health Equity Planning Tool" to:</a:t>
            </a:r>
          </a:p>
          <a:p>
            <a:pPr lvl="1"/>
            <a:r>
              <a:rPr lang="en-US" dirty="0" smtClean="0"/>
              <a:t>Identify attitudes that may inhibit engagement of non-health community coalitions in HiAP work</a:t>
            </a:r>
          </a:p>
          <a:p>
            <a:pPr lvl="1"/>
            <a:r>
              <a:rPr lang="en-US" dirty="0" smtClean="0"/>
              <a:t>Identify communications strategies and tools to overcome resistance to participation</a:t>
            </a:r>
          </a:p>
          <a:p>
            <a:endParaRPr lang="en-US" dirty="0" smtClean="0"/>
          </a:p>
          <a:p>
            <a:endParaRPr lang="en-US" dirty="0" smtClean="0"/>
          </a:p>
        </p:txBody>
      </p:sp>
    </p:spTree>
    <p:extLst>
      <p:ext uri="{BB962C8B-B14F-4D97-AF65-F5344CB8AC3E}">
        <p14:creationId xmlns="" xmlns:p14="http://schemas.microsoft.com/office/powerpoint/2010/main" val="13536148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 xmlns:a14="http://schemas.microsoft.com/office/drawing/2010/main" val="0"/>
              </a:ext>
            </a:extLst>
          </a:blip>
          <a:stretch>
            <a:fillRect/>
          </a:stretch>
        </p:blipFill>
        <p:spPr>
          <a:xfrm>
            <a:off x="1460201" y="228600"/>
            <a:ext cx="6083599" cy="6248400"/>
          </a:xfrm>
        </p:spPr>
      </p:pic>
    </p:spTree>
    <p:extLst>
      <p:ext uri="{BB962C8B-B14F-4D97-AF65-F5344CB8AC3E}">
        <p14:creationId xmlns="" xmlns:p14="http://schemas.microsoft.com/office/powerpoint/2010/main" val="20248762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adder of Community Participation - health departments.png"/>
          <p:cNvPicPr>
            <a:picLocks noGrp="1" noChangeAspect="1"/>
          </p:cNvPicPr>
          <p:nvPr>
            <p:ph idx="1"/>
          </p:nvPr>
        </p:nvPicPr>
        <p:blipFill>
          <a:blip r:embed="rId3" cstate="print"/>
          <a:stretch>
            <a:fillRect/>
          </a:stretch>
        </p:blipFill>
        <p:spPr>
          <a:xfrm>
            <a:off x="304800" y="304800"/>
            <a:ext cx="8534400" cy="6400800"/>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solidFill>
                  <a:srgbClr val="FFC000"/>
                </a:solidFill>
                <a:latin typeface="Arial Black" panose="020B0A04020102020204" pitchFamily="34" charset="0"/>
              </a:rPr>
              <a:t>5.  Create </a:t>
            </a:r>
            <a:r>
              <a:rPr lang="en-US" sz="3600" b="1" dirty="0">
                <a:solidFill>
                  <a:srgbClr val="FFC000"/>
                </a:solidFill>
                <a:latin typeface="Arial Black" panose="020B0A04020102020204" pitchFamily="34" charset="0"/>
              </a:rPr>
              <a:t>structural or procedural change</a:t>
            </a:r>
            <a:endParaRPr lang="en-US" sz="3600" dirty="0">
              <a:solidFill>
                <a:srgbClr val="FFC000"/>
              </a:solidFill>
              <a:latin typeface="Arial Black" panose="020B0A04020102020204" pitchFamily="34" charset="0"/>
            </a:endParaRPr>
          </a:p>
        </p:txBody>
      </p:sp>
      <p:sp>
        <p:nvSpPr>
          <p:cNvPr id="3" name="Content Placeholder 2"/>
          <p:cNvSpPr>
            <a:spLocks noGrp="1"/>
          </p:cNvSpPr>
          <p:nvPr>
            <p:ph idx="1"/>
          </p:nvPr>
        </p:nvSpPr>
        <p:spPr>
          <a:xfrm>
            <a:off x="457200" y="1600200"/>
            <a:ext cx="8229600" cy="4876800"/>
          </a:xfrm>
        </p:spPr>
        <p:txBody>
          <a:bodyPr>
            <a:normAutofit fontScale="92500" lnSpcReduction="20000"/>
          </a:bodyPr>
          <a:lstStyle/>
          <a:p>
            <a:pPr marL="0" indent="0">
              <a:buNone/>
            </a:pPr>
            <a:r>
              <a:rPr lang="en-US" dirty="0" smtClean="0"/>
              <a:t>Over time, HiAP creates permanent changes in how agencies relate to each other and how government decisions are made. This requires maintenance of:  </a:t>
            </a:r>
          </a:p>
          <a:p>
            <a:pPr marL="401638" indent="-230188"/>
            <a:r>
              <a:rPr lang="en-US" dirty="0" smtClean="0"/>
              <a:t>structures which can sustain intersectoral collaboration </a:t>
            </a:r>
          </a:p>
          <a:p>
            <a:pPr marL="401638" indent="-230188"/>
            <a:r>
              <a:rPr lang="en-US" dirty="0" smtClean="0"/>
              <a:t>mechanisms which can ensure a health and equity lens in decision-making processes across the whole of government. </a:t>
            </a:r>
          </a:p>
          <a:p>
            <a:pPr marL="0" indent="0"/>
            <a:endParaRPr lang="en-US" dirty="0" smtClean="0"/>
          </a:p>
          <a:p>
            <a:pPr marL="0" indent="0" algn="ctr">
              <a:buNone/>
            </a:pPr>
            <a:r>
              <a:rPr lang="en-US" dirty="0" smtClean="0"/>
              <a:t>This can be thought of as “embedding” or “institutionalizing” HiAP within existing or new structures and processes of government.</a:t>
            </a:r>
          </a:p>
        </p:txBody>
      </p:sp>
    </p:spTree>
    <p:extLst>
      <p:ext uri="{BB962C8B-B14F-4D97-AF65-F5344CB8AC3E}">
        <p14:creationId xmlns="" xmlns:p14="http://schemas.microsoft.com/office/powerpoint/2010/main" val="34866016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FFC000"/>
                </a:solidFill>
                <a:latin typeface="Arial Black" panose="020B0A04020102020204" pitchFamily="34" charset="0"/>
              </a:rPr>
              <a:t>Strategies for implementation</a:t>
            </a:r>
            <a:endParaRPr lang="en-US" sz="3600" dirty="0">
              <a:solidFill>
                <a:srgbClr val="FFC000"/>
              </a:solidFill>
              <a:latin typeface="Arial Black" panose="020B0A04020102020204" pitchFamily="34" charset="0"/>
            </a:endParaRPr>
          </a:p>
        </p:txBody>
      </p:sp>
      <p:sp>
        <p:nvSpPr>
          <p:cNvPr id="3" name="Content Placeholder 2"/>
          <p:cNvSpPr>
            <a:spLocks noGrp="1"/>
          </p:cNvSpPr>
          <p:nvPr>
            <p:ph idx="1"/>
          </p:nvPr>
        </p:nvSpPr>
        <p:spPr>
          <a:xfrm>
            <a:off x="457200" y="1219200"/>
            <a:ext cx="8229600" cy="4906963"/>
          </a:xfrm>
        </p:spPr>
        <p:txBody>
          <a:bodyPr>
            <a:normAutofit fontScale="92500" lnSpcReduction="20000"/>
          </a:bodyPr>
          <a:lstStyle/>
          <a:p>
            <a:pPr marL="0" indent="0">
              <a:buNone/>
            </a:pPr>
            <a:r>
              <a:rPr lang="en-US" dirty="0" smtClean="0"/>
              <a:t>HiAP actions and groups can take many forms. It can be implemented through:</a:t>
            </a:r>
            <a:endParaRPr lang="en-US" dirty="0"/>
          </a:p>
          <a:p>
            <a:pPr marL="515938" indent="-288925"/>
            <a:r>
              <a:rPr lang="en-US" dirty="0" smtClean="0"/>
              <a:t>creation of a new structure or group </a:t>
            </a:r>
          </a:p>
          <a:p>
            <a:pPr marL="515938" indent="-288925"/>
            <a:r>
              <a:rPr lang="en-US" dirty="0" smtClean="0"/>
              <a:t>be applied to existing processes such as strategic planning and grant-making</a:t>
            </a:r>
          </a:p>
          <a:p>
            <a:pPr marL="515938" indent="-288925"/>
            <a:r>
              <a:rPr lang="en-US" dirty="0" smtClean="0"/>
              <a:t>or both </a:t>
            </a:r>
          </a:p>
          <a:p>
            <a:pPr marL="0" indent="0">
              <a:buNone/>
            </a:pPr>
            <a:r>
              <a:rPr lang="en-US" dirty="0" smtClean="0"/>
              <a:t>Many options exist for how to consider health in decision-making, from using formal health impact assessment tools to an informal application of a health lens. Partners, leaders, and focus areas will vary, depending upon political support, community needs, and resources.</a:t>
            </a:r>
            <a:endParaRPr lang="en-US" dirty="0"/>
          </a:p>
        </p:txBody>
      </p:sp>
    </p:spTree>
    <p:extLst>
      <p:ext uri="{BB962C8B-B14F-4D97-AF65-F5344CB8AC3E}">
        <p14:creationId xmlns="" xmlns:p14="http://schemas.microsoft.com/office/powerpoint/2010/main" val="29177718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solidFill>
                  <a:srgbClr val="FFC000"/>
                </a:solidFill>
                <a:latin typeface="Arial Black" panose="020B0A04020102020204" pitchFamily="34" charset="0"/>
              </a:rPr>
              <a:t>Where do we start?</a:t>
            </a:r>
            <a:br>
              <a:rPr lang="en-US" sz="3600" dirty="0" smtClean="0">
                <a:solidFill>
                  <a:srgbClr val="FFC000"/>
                </a:solidFill>
                <a:latin typeface="Arial Black" panose="020B0A04020102020204" pitchFamily="34" charset="0"/>
              </a:rPr>
            </a:br>
            <a:r>
              <a:rPr lang="en-US" sz="3600" dirty="0" smtClean="0">
                <a:solidFill>
                  <a:srgbClr val="FFC000"/>
                </a:solidFill>
                <a:latin typeface="Arial Black" panose="020B0A04020102020204" pitchFamily="34" charset="0"/>
              </a:rPr>
              <a:t>Look for “Windows of Opportunity”</a:t>
            </a:r>
            <a:endParaRPr lang="en-US" sz="3600" dirty="0">
              <a:solidFill>
                <a:srgbClr val="FFC000"/>
              </a:solidFill>
              <a:latin typeface="Arial Black" panose="020B0A04020102020204" pitchFamily="34" charset="0"/>
            </a:endParaRPr>
          </a:p>
        </p:txBody>
      </p:sp>
      <p:sp>
        <p:nvSpPr>
          <p:cNvPr id="3" name="Content Placeholder 2"/>
          <p:cNvSpPr>
            <a:spLocks noGrp="1"/>
          </p:cNvSpPr>
          <p:nvPr>
            <p:ph idx="1"/>
          </p:nvPr>
        </p:nvSpPr>
        <p:spPr/>
        <p:txBody>
          <a:bodyPr>
            <a:normAutofit fontScale="92500" lnSpcReduction="10000"/>
          </a:bodyPr>
          <a:lstStyle/>
          <a:p>
            <a:pPr marL="514350" indent="-514350">
              <a:buFont typeface="+mj-lt"/>
              <a:buAutoNum type="arabicPeriod"/>
            </a:pPr>
            <a:r>
              <a:rPr lang="en-US" b="1" u="sng" dirty="0" smtClean="0"/>
              <a:t>Opportunistic approach </a:t>
            </a:r>
            <a:r>
              <a:rPr lang="en-US" dirty="0" smtClean="0"/>
              <a:t>– Identify existing issues, policies or relationships that can provide early success for all partners</a:t>
            </a:r>
          </a:p>
          <a:p>
            <a:pPr marL="514350" indent="-514350">
              <a:buFont typeface="+mj-lt"/>
              <a:buAutoNum type="arabicPeriod"/>
            </a:pPr>
            <a:r>
              <a:rPr lang="en-US" b="1" u="sng" dirty="0" smtClean="0"/>
              <a:t>Issue approach </a:t>
            </a:r>
            <a:r>
              <a:rPr lang="en-US" dirty="0" smtClean="0"/>
              <a:t>– Identify policies that have major impact on specific public health priorities (e.g., violence prevention, hunger alleviation, or reduction of poverty)</a:t>
            </a:r>
          </a:p>
          <a:p>
            <a:pPr marL="514350" indent="-514350">
              <a:buFont typeface="+mj-lt"/>
              <a:buAutoNum type="arabicPeriod"/>
            </a:pPr>
            <a:r>
              <a:rPr lang="en-US" b="1" u="sng" dirty="0" smtClean="0"/>
              <a:t>Sector approach </a:t>
            </a:r>
            <a:r>
              <a:rPr lang="en-US" dirty="0" smtClean="0"/>
              <a:t>– Focus on one specific policy area with a large health impact </a:t>
            </a:r>
          </a:p>
          <a:p>
            <a:pPr marL="0" indent="0">
              <a:buNone/>
            </a:pPr>
            <a:r>
              <a:rPr lang="en-US" dirty="0"/>
              <a:t>	</a:t>
            </a:r>
            <a:r>
              <a:rPr lang="en-US" dirty="0" smtClean="0"/>
              <a:t>(e.g., transportation or agriculture)</a:t>
            </a:r>
            <a:endParaRPr lang="en-US" dirty="0"/>
          </a:p>
        </p:txBody>
      </p:sp>
    </p:spTree>
    <p:extLst>
      <p:ext uri="{BB962C8B-B14F-4D97-AF65-F5344CB8AC3E}">
        <p14:creationId xmlns="" xmlns:p14="http://schemas.microsoft.com/office/powerpoint/2010/main" val="9796041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latin typeface="Arial Black" panose="020B0A04020102020204" pitchFamily="34" charset="0"/>
              </a:rPr>
              <a:t>    </a:t>
            </a:r>
            <a:r>
              <a:rPr lang="en-US" sz="3600" dirty="0" smtClean="0">
                <a:solidFill>
                  <a:srgbClr val="FFC000"/>
                </a:solidFill>
                <a:latin typeface="Arial Black" panose="020B0A04020102020204" pitchFamily="34" charset="0"/>
              </a:rPr>
              <a:t>Opportunistic Approach: </a:t>
            </a:r>
            <a:br>
              <a:rPr lang="en-US" sz="3600" dirty="0" smtClean="0">
                <a:solidFill>
                  <a:srgbClr val="FFC000"/>
                </a:solidFill>
                <a:latin typeface="Arial Black" panose="020B0A04020102020204" pitchFamily="34" charset="0"/>
              </a:rPr>
            </a:br>
            <a:r>
              <a:rPr lang="en-US" sz="3600" dirty="0">
                <a:solidFill>
                  <a:srgbClr val="FFC000"/>
                </a:solidFill>
                <a:latin typeface="Arial Black" panose="020B0A04020102020204" pitchFamily="34" charset="0"/>
              </a:rPr>
              <a:t> </a:t>
            </a:r>
            <a:r>
              <a:rPr lang="en-US" sz="3600" dirty="0" smtClean="0">
                <a:solidFill>
                  <a:srgbClr val="FFC000"/>
                </a:solidFill>
                <a:latin typeface="Arial Black" panose="020B0A04020102020204" pitchFamily="34" charset="0"/>
              </a:rPr>
              <a:t>    Food for Thought…</a:t>
            </a:r>
            <a:endParaRPr lang="en-US" sz="3600" dirty="0">
              <a:solidFill>
                <a:srgbClr val="FFC000"/>
              </a:solidFill>
              <a:latin typeface="Arial Black" panose="020B0A04020102020204" pitchFamily="34" charset="0"/>
            </a:endParaRPr>
          </a:p>
        </p:txBody>
      </p:sp>
      <p:sp>
        <p:nvSpPr>
          <p:cNvPr id="3" name="Content Placeholder 2"/>
          <p:cNvSpPr>
            <a:spLocks noGrp="1"/>
          </p:cNvSpPr>
          <p:nvPr>
            <p:ph idx="1"/>
          </p:nvPr>
        </p:nvSpPr>
        <p:spPr/>
        <p:txBody>
          <a:bodyPr>
            <a:normAutofit fontScale="92500" lnSpcReduction="20000"/>
          </a:bodyPr>
          <a:lstStyle/>
          <a:p>
            <a:r>
              <a:rPr lang="en-US" dirty="0" smtClean="0"/>
              <a:t>Are there any existing or newly forming interagency initiatives that have potential health implications?</a:t>
            </a:r>
          </a:p>
          <a:p>
            <a:r>
              <a:rPr lang="en-US" dirty="0" smtClean="0"/>
              <a:t>What single-agency initiatives would benefit from partnership with additional agencies?</a:t>
            </a:r>
          </a:p>
          <a:p>
            <a:r>
              <a:rPr lang="en-US" dirty="0" smtClean="0"/>
              <a:t>Is your agency, or is another agency, going through a strategic planning process?</a:t>
            </a:r>
          </a:p>
          <a:p>
            <a:r>
              <a:rPr lang="en-US" dirty="0" smtClean="0"/>
              <a:t>Is there a new or ongoing process where health metrics or data could be added?</a:t>
            </a:r>
          </a:p>
          <a:p>
            <a:r>
              <a:rPr lang="en-US" dirty="0" smtClean="0"/>
              <a:t>What partners have you worked with successfully in the past?</a:t>
            </a:r>
          </a:p>
          <a:p>
            <a:pPr marL="0" indent="0">
              <a:buNone/>
            </a:pPr>
            <a:endParaRPr lang="en-US" dirty="0"/>
          </a:p>
        </p:txBody>
      </p:sp>
      <p:pic>
        <p:nvPicPr>
          <p:cNvPr id="4" name="Picture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66800" y="304800"/>
            <a:ext cx="933450" cy="1028700"/>
          </a:xfrm>
          <a:prstGeom prst="rect">
            <a:avLst/>
          </a:prstGeom>
        </p:spPr>
      </p:pic>
    </p:spTree>
    <p:extLst>
      <p:ext uri="{BB962C8B-B14F-4D97-AF65-F5344CB8AC3E}">
        <p14:creationId xmlns="" xmlns:p14="http://schemas.microsoft.com/office/powerpoint/2010/main" val="18101521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n-US" sz="3600" dirty="0" smtClean="0">
                <a:solidFill>
                  <a:srgbClr val="FFC000"/>
                </a:solidFill>
                <a:latin typeface="Arial Black" panose="020B0A04020102020204" pitchFamily="34" charset="0"/>
              </a:rPr>
              <a:t>Issue Approach: Root Cause Map</a:t>
            </a:r>
            <a:endParaRPr lang="en-US" sz="3600" dirty="0">
              <a:solidFill>
                <a:srgbClr val="FFC000"/>
              </a:solidFill>
              <a:latin typeface="Arial Black" panose="020B0A04020102020204" pitchFamily="34" charset="0"/>
            </a:endParaRPr>
          </a:p>
        </p:txBody>
      </p:sp>
      <p:pic>
        <p:nvPicPr>
          <p:cNvPr id="6" name="Content Placeholder 5"/>
          <p:cNvPicPr>
            <a:picLocks noGrp="1" noChangeAspect="1"/>
          </p:cNvPicPr>
          <p:nvPr>
            <p:ph idx="1"/>
          </p:nvPr>
        </p:nvPicPr>
        <p:blipFill>
          <a:blip r:embed="rId3" cstate="print">
            <a:extLst>
              <a:ext uri="{28A0092B-C50C-407E-A947-70E740481C1C}">
                <a14:useLocalDpi xmlns="" xmlns:a14="http://schemas.microsoft.com/office/drawing/2010/main" val="0"/>
              </a:ext>
            </a:extLst>
          </a:blip>
          <a:stretch>
            <a:fillRect/>
          </a:stretch>
        </p:blipFill>
        <p:spPr>
          <a:xfrm>
            <a:off x="457200" y="1219200"/>
            <a:ext cx="8229600" cy="5220269"/>
          </a:xfrm>
        </p:spPr>
      </p:pic>
      <p:sp>
        <p:nvSpPr>
          <p:cNvPr id="7" name="TextBox 6"/>
          <p:cNvSpPr txBox="1"/>
          <p:nvPr/>
        </p:nvSpPr>
        <p:spPr>
          <a:xfrm>
            <a:off x="1693492" y="2031048"/>
            <a:ext cx="838200" cy="646331"/>
          </a:xfrm>
          <a:prstGeom prst="rect">
            <a:avLst/>
          </a:prstGeom>
          <a:solidFill>
            <a:schemeClr val="tx2">
              <a:lumMod val="50000"/>
            </a:schemeClr>
          </a:solidFill>
        </p:spPr>
        <p:txBody>
          <a:bodyPr wrap="square" rtlCol="0">
            <a:spAutoFit/>
          </a:bodyPr>
          <a:lstStyle/>
          <a:p>
            <a:pPr algn="ctr"/>
            <a:r>
              <a:rPr lang="en-US" sz="1200" dirty="0" smtClean="0"/>
              <a:t>Lack of  physical activity</a:t>
            </a:r>
            <a:endParaRPr lang="en-US" sz="1200" dirty="0"/>
          </a:p>
        </p:txBody>
      </p:sp>
      <p:sp>
        <p:nvSpPr>
          <p:cNvPr id="8" name="TextBox 7"/>
          <p:cNvSpPr txBox="1"/>
          <p:nvPr/>
        </p:nvSpPr>
        <p:spPr>
          <a:xfrm>
            <a:off x="1693492" y="4343400"/>
            <a:ext cx="838200" cy="646331"/>
          </a:xfrm>
          <a:prstGeom prst="rect">
            <a:avLst/>
          </a:prstGeom>
          <a:solidFill>
            <a:schemeClr val="tx2">
              <a:lumMod val="50000"/>
            </a:schemeClr>
          </a:solidFill>
        </p:spPr>
        <p:txBody>
          <a:bodyPr wrap="square" rtlCol="0">
            <a:spAutoFit/>
          </a:bodyPr>
          <a:lstStyle/>
          <a:p>
            <a:pPr algn="ctr"/>
            <a:r>
              <a:rPr lang="en-US" sz="1200" dirty="0" smtClean="0"/>
              <a:t>Lack of  healthy food</a:t>
            </a:r>
            <a:endParaRPr lang="en-US" sz="1200" dirty="0"/>
          </a:p>
        </p:txBody>
      </p:sp>
    </p:spTree>
    <p:extLst>
      <p:ext uri="{BB962C8B-B14F-4D97-AF65-F5344CB8AC3E}">
        <p14:creationId xmlns="" xmlns:p14="http://schemas.microsoft.com/office/powerpoint/2010/main" val="8611131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solidFill>
                  <a:srgbClr val="FFC000"/>
                </a:solidFill>
                <a:latin typeface="Arial Black" panose="020B0A04020102020204" pitchFamily="34" charset="0"/>
              </a:rPr>
              <a:t>Sector Approach: Transportation</a:t>
            </a:r>
            <a:endParaRPr lang="en-US" sz="3600" dirty="0">
              <a:solidFill>
                <a:srgbClr val="FFC000"/>
              </a:solidFill>
              <a:latin typeface="Arial Black" panose="020B0A04020102020204" pitchFamily="34" charset="0"/>
            </a:endParaRPr>
          </a:p>
        </p:txBody>
      </p:sp>
      <p:pic>
        <p:nvPicPr>
          <p:cNvPr id="1026" name="Picture 2"/>
          <p:cNvPicPr>
            <a:picLocks noGrp="1" noChangeAspect="1" noChangeArrowheads="1"/>
          </p:cNvPicPr>
          <p:nvPr>
            <p:ph idx="1"/>
          </p:nvPr>
        </p:nvPicPr>
        <p:blipFill>
          <a:blip r:embed="rId3" cstate="print">
            <a:extLst>
              <a:ext uri="{28A0092B-C50C-407E-A947-70E740481C1C}">
                <a14:useLocalDpi xmlns="" xmlns:a14="http://schemas.microsoft.com/office/drawing/2010/main" val="0"/>
              </a:ext>
            </a:extLst>
          </a:blip>
          <a:srcRect/>
          <a:stretch>
            <a:fillRect/>
          </a:stretch>
        </p:blipFill>
        <p:spPr bwMode="auto">
          <a:xfrm>
            <a:off x="533400" y="1600200"/>
            <a:ext cx="8153399" cy="4876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7871946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solidFill>
                  <a:srgbClr val="FFC000"/>
                </a:solidFill>
                <a:latin typeface="Arial Black" panose="020B0A04020102020204" pitchFamily="34" charset="0"/>
              </a:rPr>
              <a:t>Characteristics of successful collaboration</a:t>
            </a:r>
            <a:endParaRPr lang="en-US" sz="3600" dirty="0">
              <a:solidFill>
                <a:srgbClr val="FFC000"/>
              </a:solidFill>
              <a:latin typeface="Arial Black" panose="020B0A04020102020204" pitchFamily="34" charset="0"/>
            </a:endParaRPr>
          </a:p>
        </p:txBody>
      </p:sp>
      <p:sp>
        <p:nvSpPr>
          <p:cNvPr id="3" name="Content Placeholder 2"/>
          <p:cNvSpPr>
            <a:spLocks noGrp="1"/>
          </p:cNvSpPr>
          <p:nvPr>
            <p:ph idx="1"/>
          </p:nvPr>
        </p:nvSpPr>
        <p:spPr>
          <a:xfrm>
            <a:off x="457200" y="1600200"/>
            <a:ext cx="8229600" cy="4876800"/>
          </a:xfrm>
        </p:spPr>
        <p:txBody>
          <a:bodyPr>
            <a:normAutofit fontScale="85000" lnSpcReduction="10000"/>
          </a:bodyPr>
          <a:lstStyle/>
          <a:p>
            <a:r>
              <a:rPr lang="en-US" dirty="0" smtClean="0"/>
              <a:t>Identify a champion on the ground, such as a local coalition that might have an interest in the issue.</a:t>
            </a:r>
          </a:p>
          <a:p>
            <a:r>
              <a:rPr lang="en-US" dirty="0" smtClean="0"/>
              <a:t>Build on past successes and define small wins that can be accomplished early, are politically and practically feasible, and have implications for health.</a:t>
            </a:r>
          </a:p>
          <a:p>
            <a:r>
              <a:rPr lang="en-US" dirty="0" smtClean="0"/>
              <a:t>Use active listening.</a:t>
            </a:r>
          </a:p>
          <a:p>
            <a:r>
              <a:rPr lang="en-US" dirty="0" smtClean="0"/>
              <a:t>Use a definition of health that addresses root causes.</a:t>
            </a:r>
          </a:p>
          <a:p>
            <a:r>
              <a:rPr lang="en-US" dirty="0" smtClean="0"/>
              <a:t>Highlight what partners have to gain from participation and what you have to offer partners.</a:t>
            </a:r>
          </a:p>
          <a:p>
            <a:r>
              <a:rPr lang="en-US" dirty="0" smtClean="0"/>
              <a:t>Create a shared understanding of a mutual goal that cannot be achieved alone.</a:t>
            </a:r>
            <a:endParaRPr lang="en-US" dirty="0"/>
          </a:p>
        </p:txBody>
      </p:sp>
    </p:spTree>
    <p:extLst>
      <p:ext uri="{BB962C8B-B14F-4D97-AF65-F5344CB8AC3E}">
        <p14:creationId xmlns="" xmlns:p14="http://schemas.microsoft.com/office/powerpoint/2010/main" val="27233310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C000"/>
                </a:solidFill>
                <a:latin typeface="Arial Black" panose="020B0A04020102020204" pitchFamily="34" charset="0"/>
              </a:rPr>
              <a:t>Characteristics of successful collaboration</a:t>
            </a:r>
            <a:endParaRPr lang="en-US" dirty="0">
              <a:solidFill>
                <a:srgbClr val="FFC000"/>
              </a:solidFill>
            </a:endParaRPr>
          </a:p>
        </p:txBody>
      </p:sp>
      <p:sp>
        <p:nvSpPr>
          <p:cNvPr id="3" name="Content Placeholder 2"/>
          <p:cNvSpPr>
            <a:spLocks noGrp="1"/>
          </p:cNvSpPr>
          <p:nvPr>
            <p:ph idx="1"/>
          </p:nvPr>
        </p:nvSpPr>
        <p:spPr/>
        <p:txBody>
          <a:bodyPr>
            <a:normAutofit fontScale="92500" lnSpcReduction="10000"/>
          </a:bodyPr>
          <a:lstStyle/>
          <a:p>
            <a:r>
              <a:rPr lang="en-US" dirty="0" smtClean="0"/>
              <a:t>Become familiar with the other sector’s policy making processes, regulations, and any constraints that may impact the ability to act on health recommendations.</a:t>
            </a:r>
          </a:p>
          <a:p>
            <a:r>
              <a:rPr lang="en-US" dirty="0" smtClean="0"/>
              <a:t>Identify shared goals and activities in statewide action plans.</a:t>
            </a:r>
          </a:p>
          <a:p>
            <a:r>
              <a:rPr lang="en-US" dirty="0" smtClean="0"/>
              <a:t>Build trust through transparency, frequent meetings, and responsiveness to questions, concerns and limitations raised by non-health partners.</a:t>
            </a:r>
            <a:endParaRPr lang="en-US" dirty="0"/>
          </a:p>
        </p:txBody>
      </p:sp>
    </p:spTree>
    <p:extLst>
      <p:ext uri="{BB962C8B-B14F-4D97-AF65-F5344CB8AC3E}">
        <p14:creationId xmlns="" xmlns:p14="http://schemas.microsoft.com/office/powerpoint/2010/main" val="23831425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Marsha\Documents\1 - BCCHC\1-HiAP Project\TOOLS\SDOH wordle 6.png"/>
          <p:cNvPicPr>
            <a:picLocks noChangeAspect="1" noChangeArrowheads="1"/>
          </p:cNvPicPr>
          <p:nvPr/>
        </p:nvPicPr>
        <p:blipFill>
          <a:blip r:embed="rId3" cstate="print"/>
          <a:srcRect/>
          <a:stretch>
            <a:fillRect/>
          </a:stretch>
        </p:blipFill>
        <p:spPr bwMode="auto">
          <a:xfrm>
            <a:off x="584200" y="828675"/>
            <a:ext cx="7974013" cy="5200650"/>
          </a:xfrm>
          <a:prstGeom prst="rect">
            <a:avLst/>
          </a:prstGeom>
          <a:noFill/>
        </p:spPr>
      </p:pic>
      <p:sp>
        <p:nvSpPr>
          <p:cNvPr id="3" name="Rectangle 2"/>
          <p:cNvSpPr/>
          <p:nvPr/>
        </p:nvSpPr>
        <p:spPr>
          <a:xfrm>
            <a:off x="8534400" y="762000"/>
            <a:ext cx="76200" cy="533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879768" y="6542312"/>
            <a:ext cx="2133600" cy="246221"/>
          </a:xfrm>
          <a:prstGeom prst="rect">
            <a:avLst/>
          </a:prstGeom>
          <a:noFill/>
        </p:spPr>
        <p:txBody>
          <a:bodyPr wrap="square" rtlCol="0">
            <a:spAutoFit/>
          </a:bodyPr>
          <a:lstStyle/>
          <a:p>
            <a:r>
              <a:rPr lang="en-US" sz="1000" dirty="0" smtClean="0"/>
              <a:t>2014  NMPHA/M. McMurray-Avila</a:t>
            </a:r>
            <a:endParaRPr lang="en-US" sz="10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C000"/>
                </a:solidFill>
                <a:latin typeface="Arial Black" panose="020B0A04020102020204" pitchFamily="34" charset="0"/>
              </a:rPr>
              <a:t>Characteristics of successful collaboration</a:t>
            </a:r>
            <a:endParaRPr lang="en-US" dirty="0">
              <a:solidFill>
                <a:srgbClr val="FFC000"/>
              </a:solidFill>
            </a:endParaRPr>
          </a:p>
        </p:txBody>
      </p:sp>
      <p:sp>
        <p:nvSpPr>
          <p:cNvPr id="3" name="Content Placeholder 2"/>
          <p:cNvSpPr>
            <a:spLocks noGrp="1"/>
          </p:cNvSpPr>
          <p:nvPr>
            <p:ph idx="1"/>
          </p:nvPr>
        </p:nvSpPr>
        <p:spPr>
          <a:xfrm>
            <a:off x="457200" y="1600200"/>
            <a:ext cx="8229600" cy="4953000"/>
          </a:xfrm>
        </p:spPr>
        <p:txBody>
          <a:bodyPr>
            <a:normAutofit fontScale="85000" lnSpcReduction="20000"/>
          </a:bodyPr>
          <a:lstStyle/>
          <a:p>
            <a:r>
              <a:rPr lang="en-US" dirty="0" smtClean="0"/>
              <a:t>Be realistic about short, intermediate, and long-term implementation plans.</a:t>
            </a:r>
          </a:p>
          <a:p>
            <a:r>
              <a:rPr lang="en-US" dirty="0" smtClean="0"/>
              <a:t>Identify an immediate collaboration goal around an urgent, visible and important issue.</a:t>
            </a:r>
          </a:p>
          <a:p>
            <a:r>
              <a:rPr lang="en-US" dirty="0" smtClean="0"/>
              <a:t>Build public support for collaboration through outreach and messaging.</a:t>
            </a:r>
          </a:p>
          <a:p>
            <a:r>
              <a:rPr lang="en-US" dirty="0" smtClean="0"/>
              <a:t>Practice effective communication with sectors that may use different terminology.</a:t>
            </a:r>
          </a:p>
          <a:p>
            <a:r>
              <a:rPr lang="en-US" dirty="0" smtClean="0"/>
              <a:t>Ensure meaningful participation from all key stakeholders represented in the process.</a:t>
            </a:r>
          </a:p>
          <a:p>
            <a:r>
              <a:rPr lang="en-US" dirty="0" smtClean="0"/>
              <a:t>Share the credit for successes.</a:t>
            </a:r>
          </a:p>
          <a:p>
            <a:r>
              <a:rPr lang="en-US" dirty="0" smtClean="0"/>
              <a:t>Monitor and evaluate success.</a:t>
            </a:r>
            <a:endParaRPr lang="en-US" dirty="0"/>
          </a:p>
        </p:txBody>
      </p:sp>
    </p:spTree>
    <p:extLst>
      <p:ext uri="{BB962C8B-B14F-4D97-AF65-F5344CB8AC3E}">
        <p14:creationId xmlns="" xmlns:p14="http://schemas.microsoft.com/office/powerpoint/2010/main" val="29650608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FFC000"/>
                </a:solidFill>
                <a:latin typeface="Arial Black" panose="020B0A04020102020204" pitchFamily="34" charset="0"/>
              </a:rPr>
              <a:t>How does it all connect?</a:t>
            </a:r>
            <a:endParaRPr lang="en-US" sz="3600" dirty="0">
              <a:solidFill>
                <a:srgbClr val="FFC000"/>
              </a:solidFill>
              <a:latin typeface="Arial Black" panose="020B0A04020102020204" pitchFamily="34" charset="0"/>
            </a:endParaRPr>
          </a:p>
        </p:txBody>
      </p:sp>
      <p:sp>
        <p:nvSpPr>
          <p:cNvPr id="3" name="Content Placeholder 2"/>
          <p:cNvSpPr>
            <a:spLocks noGrp="1"/>
          </p:cNvSpPr>
          <p:nvPr>
            <p:ph idx="1"/>
          </p:nvPr>
        </p:nvSpPr>
        <p:spPr>
          <a:xfrm>
            <a:off x="1447800" y="1600200"/>
            <a:ext cx="7239000" cy="4525963"/>
          </a:xfrm>
        </p:spPr>
        <p:txBody>
          <a:bodyPr/>
          <a:lstStyle/>
          <a:p>
            <a:pPr marL="0" indent="0">
              <a:buNone/>
            </a:pPr>
            <a:r>
              <a:rPr lang="en-US" dirty="0" smtClean="0"/>
              <a:t>Tools to effectively implement HiAP:</a:t>
            </a:r>
          </a:p>
          <a:p>
            <a:r>
              <a:rPr lang="en-US" dirty="0" smtClean="0"/>
              <a:t>Collective Impact</a:t>
            </a:r>
          </a:p>
          <a:p>
            <a:r>
              <a:rPr lang="en-US" dirty="0" smtClean="0"/>
              <a:t>Results Based Accountability  </a:t>
            </a:r>
          </a:p>
          <a:p>
            <a:r>
              <a:rPr lang="en-US" dirty="0" smtClean="0"/>
              <a:t>Health Impact Assessments</a:t>
            </a:r>
          </a:p>
          <a:p>
            <a:r>
              <a:rPr lang="en-US" dirty="0" smtClean="0"/>
              <a:t>And more to come…</a:t>
            </a:r>
          </a:p>
          <a:p>
            <a:endParaRPr lang="en-US" dirty="0"/>
          </a:p>
        </p:txBody>
      </p:sp>
    </p:spTree>
    <p:extLst>
      <p:ext uri="{BB962C8B-B14F-4D97-AF65-F5344CB8AC3E}">
        <p14:creationId xmlns="" xmlns:p14="http://schemas.microsoft.com/office/powerpoint/2010/main" val="40342400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lstStyle/>
          <a:p>
            <a:endParaRPr lang="en-US" dirty="0" smtClean="0"/>
          </a:p>
          <a:p>
            <a:pPr marL="0" indent="0" algn="ctr">
              <a:buNone/>
            </a:pPr>
            <a:r>
              <a:rPr lang="en-US" sz="7200" dirty="0" smtClean="0">
                <a:solidFill>
                  <a:srgbClr val="FFC000"/>
                </a:solidFill>
                <a:latin typeface="Arial Black" panose="020B0A04020102020204" pitchFamily="34" charset="0"/>
              </a:rPr>
              <a:t>THANK YOU!</a:t>
            </a:r>
          </a:p>
          <a:p>
            <a:pPr marL="0" indent="0" algn="ctr">
              <a:buNone/>
            </a:pPr>
            <a:r>
              <a:rPr lang="en-US" sz="4000" dirty="0" smtClean="0"/>
              <a:t>Now go break down those silos…</a:t>
            </a:r>
            <a:endParaRPr lang="en-US" sz="4000" dirty="0"/>
          </a:p>
        </p:txBody>
      </p:sp>
      <p:pic>
        <p:nvPicPr>
          <p:cNvPr id="5" name="Picture 4" descr="breaking down silo.jpg"/>
          <p:cNvPicPr>
            <a:picLocks noChangeAspect="1"/>
          </p:cNvPicPr>
          <p:nvPr/>
        </p:nvPicPr>
        <p:blipFill>
          <a:blip r:embed="rId2" cstate="print"/>
          <a:stretch>
            <a:fillRect/>
          </a:stretch>
        </p:blipFill>
        <p:spPr>
          <a:xfrm>
            <a:off x="3581400" y="3733800"/>
            <a:ext cx="1905000" cy="2857500"/>
          </a:xfrm>
          <a:prstGeom prst="rect">
            <a:avLst/>
          </a:prstGeom>
        </p:spPr>
      </p:pic>
    </p:spTree>
    <p:extLst>
      <p:ext uri="{BB962C8B-B14F-4D97-AF65-F5344CB8AC3E}">
        <p14:creationId xmlns="" xmlns:p14="http://schemas.microsoft.com/office/powerpoint/2010/main" val="27834370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a:bodyPr>
          <a:lstStyle/>
          <a:p>
            <a:r>
              <a:rPr lang="en-US" sz="2800" b="1" dirty="0" smtClean="0">
                <a:latin typeface="Arial Black" pitchFamily="34" charset="0"/>
              </a:rPr>
              <a:t>What determines how healthy we are?</a:t>
            </a:r>
            <a:endParaRPr lang="en-US" sz="2800" b="1" dirty="0">
              <a:latin typeface="Arial Black" pitchFamily="34" charset="0"/>
            </a:endParaRPr>
          </a:p>
        </p:txBody>
      </p:sp>
      <p:pic>
        <p:nvPicPr>
          <p:cNvPr id="1026" name="Picture 2" descr="C:\Users\marsha\AppData\Local\Microsoft\Windows\Temporary Internet Files\Content.IE5\I0K0NP3L\MC900071405[1].wmf"/>
          <p:cNvPicPr>
            <a:picLocks noChangeAspect="1" noChangeArrowheads="1"/>
          </p:cNvPicPr>
          <p:nvPr/>
        </p:nvPicPr>
        <p:blipFill>
          <a:blip r:embed="rId3" cstate="print"/>
          <a:srcRect/>
          <a:stretch>
            <a:fillRect/>
          </a:stretch>
        </p:blipFill>
        <p:spPr bwMode="auto">
          <a:xfrm>
            <a:off x="2971800" y="1981200"/>
            <a:ext cx="2971800" cy="2895600"/>
          </a:xfrm>
          <a:prstGeom prst="rect">
            <a:avLst/>
          </a:prstGeom>
          <a:noFill/>
        </p:spPr>
      </p:pic>
      <p:sp>
        <p:nvSpPr>
          <p:cNvPr id="10" name="TextBox 9"/>
          <p:cNvSpPr txBox="1"/>
          <p:nvPr/>
        </p:nvSpPr>
        <p:spPr>
          <a:xfrm>
            <a:off x="990600" y="2326105"/>
            <a:ext cx="1600200" cy="461665"/>
          </a:xfrm>
          <a:prstGeom prst="rect">
            <a:avLst/>
          </a:prstGeom>
          <a:noFill/>
        </p:spPr>
        <p:txBody>
          <a:bodyPr wrap="square" rtlCol="0">
            <a:spAutoFit/>
          </a:bodyPr>
          <a:lstStyle/>
          <a:p>
            <a:r>
              <a:rPr lang="en-US" sz="2400" b="1" dirty="0">
                <a:solidFill>
                  <a:prstClr val="white"/>
                </a:solidFill>
              </a:rPr>
              <a:t>GENETICS</a:t>
            </a:r>
          </a:p>
        </p:txBody>
      </p:sp>
      <p:sp>
        <p:nvSpPr>
          <p:cNvPr id="11" name="TextBox 10"/>
          <p:cNvSpPr txBox="1"/>
          <p:nvPr/>
        </p:nvSpPr>
        <p:spPr>
          <a:xfrm>
            <a:off x="2743200" y="5428648"/>
            <a:ext cx="3048000" cy="830997"/>
          </a:xfrm>
          <a:prstGeom prst="rect">
            <a:avLst/>
          </a:prstGeom>
          <a:noFill/>
        </p:spPr>
        <p:txBody>
          <a:bodyPr wrap="square" rtlCol="0">
            <a:spAutoFit/>
          </a:bodyPr>
          <a:lstStyle/>
          <a:p>
            <a:pPr algn="ctr"/>
            <a:r>
              <a:rPr lang="en-US" sz="2400" b="1" dirty="0">
                <a:solidFill>
                  <a:prstClr val="white"/>
                </a:solidFill>
              </a:rPr>
              <a:t>INDIVIDUAL BEHAVIORS</a:t>
            </a:r>
          </a:p>
        </p:txBody>
      </p:sp>
      <p:sp>
        <p:nvSpPr>
          <p:cNvPr id="12" name="TextBox 11"/>
          <p:cNvSpPr txBox="1"/>
          <p:nvPr/>
        </p:nvSpPr>
        <p:spPr>
          <a:xfrm>
            <a:off x="6172200" y="2250661"/>
            <a:ext cx="2362200" cy="461665"/>
          </a:xfrm>
          <a:prstGeom prst="rect">
            <a:avLst/>
          </a:prstGeom>
          <a:noFill/>
        </p:spPr>
        <p:txBody>
          <a:bodyPr wrap="square" rtlCol="0">
            <a:spAutoFit/>
          </a:bodyPr>
          <a:lstStyle/>
          <a:p>
            <a:r>
              <a:rPr lang="en-US" sz="2400" b="1" dirty="0">
                <a:solidFill>
                  <a:prstClr val="white"/>
                </a:solidFill>
              </a:rPr>
              <a:t>MEDICAL CARE</a:t>
            </a:r>
          </a:p>
        </p:txBody>
      </p:sp>
      <p:sp>
        <p:nvSpPr>
          <p:cNvPr id="7" name="TextBox 6"/>
          <p:cNvSpPr txBox="1"/>
          <p:nvPr/>
        </p:nvSpPr>
        <p:spPr>
          <a:xfrm>
            <a:off x="6934200" y="6553200"/>
            <a:ext cx="2209800" cy="369332"/>
          </a:xfrm>
          <a:prstGeom prst="rect">
            <a:avLst/>
          </a:prstGeom>
          <a:noFill/>
        </p:spPr>
        <p:txBody>
          <a:bodyPr wrap="square" rtlCol="0">
            <a:spAutoFit/>
          </a:bodyPr>
          <a:lstStyle/>
          <a:p>
            <a:endParaRPr lang="en-US" dirty="0"/>
          </a:p>
        </p:txBody>
      </p:sp>
      <p:sp>
        <p:nvSpPr>
          <p:cNvPr id="8" name="TextBox 7"/>
          <p:cNvSpPr txBox="1"/>
          <p:nvPr/>
        </p:nvSpPr>
        <p:spPr>
          <a:xfrm>
            <a:off x="6879768" y="6542312"/>
            <a:ext cx="2133600" cy="246221"/>
          </a:xfrm>
          <a:prstGeom prst="rect">
            <a:avLst/>
          </a:prstGeom>
          <a:noFill/>
        </p:spPr>
        <p:txBody>
          <a:bodyPr wrap="square" rtlCol="0">
            <a:spAutoFit/>
          </a:bodyPr>
          <a:lstStyle/>
          <a:p>
            <a:r>
              <a:rPr lang="en-US" sz="1000" dirty="0" smtClean="0"/>
              <a:t>2012  NMAHC/M. McMurray-Avila</a:t>
            </a:r>
            <a:endParaRPr lang="en-US" sz="1000" dirty="0"/>
          </a:p>
        </p:txBody>
      </p:sp>
    </p:spTree>
    <p:extLst>
      <p:ext uri="{BB962C8B-B14F-4D97-AF65-F5344CB8AC3E}">
        <p14:creationId xmlns="" xmlns:p14="http://schemas.microsoft.com/office/powerpoint/2010/main" val="16986958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a:bodyPr>
          <a:lstStyle/>
          <a:p>
            <a:r>
              <a:rPr lang="en-US" sz="2800" b="1" dirty="0" smtClean="0">
                <a:latin typeface="Arial Black" pitchFamily="34" charset="0"/>
              </a:rPr>
              <a:t>What determines how healthy we are?</a:t>
            </a:r>
            <a:endParaRPr lang="en-US" sz="2800" b="1" dirty="0">
              <a:latin typeface="Arial Black" pitchFamily="34" charset="0"/>
            </a:endParaRPr>
          </a:p>
        </p:txBody>
      </p:sp>
      <p:pic>
        <p:nvPicPr>
          <p:cNvPr id="1026" name="Picture 2" descr="C:\Users\marsha\AppData\Local\Microsoft\Windows\Temporary Internet Files\Content.IE5\I0K0NP3L\MC900071405[1].wmf"/>
          <p:cNvPicPr>
            <a:picLocks noChangeAspect="1" noChangeArrowheads="1"/>
          </p:cNvPicPr>
          <p:nvPr/>
        </p:nvPicPr>
        <p:blipFill>
          <a:blip r:embed="rId3" cstate="print"/>
          <a:srcRect/>
          <a:stretch>
            <a:fillRect/>
          </a:stretch>
        </p:blipFill>
        <p:spPr bwMode="auto">
          <a:xfrm>
            <a:off x="2971800" y="1523198"/>
            <a:ext cx="2971800" cy="2895600"/>
          </a:xfrm>
          <a:prstGeom prst="rect">
            <a:avLst/>
          </a:prstGeom>
          <a:noFill/>
        </p:spPr>
      </p:pic>
      <p:sp>
        <p:nvSpPr>
          <p:cNvPr id="10" name="TextBox 9"/>
          <p:cNvSpPr txBox="1"/>
          <p:nvPr/>
        </p:nvSpPr>
        <p:spPr>
          <a:xfrm>
            <a:off x="990600" y="2326105"/>
            <a:ext cx="1600200" cy="461665"/>
          </a:xfrm>
          <a:prstGeom prst="rect">
            <a:avLst/>
          </a:prstGeom>
          <a:noFill/>
        </p:spPr>
        <p:txBody>
          <a:bodyPr wrap="square" rtlCol="0">
            <a:spAutoFit/>
          </a:bodyPr>
          <a:lstStyle/>
          <a:p>
            <a:r>
              <a:rPr lang="en-US" sz="2400" b="1" dirty="0">
                <a:solidFill>
                  <a:prstClr val="white"/>
                </a:solidFill>
              </a:rPr>
              <a:t>GENETICS</a:t>
            </a:r>
          </a:p>
        </p:txBody>
      </p:sp>
      <p:sp>
        <p:nvSpPr>
          <p:cNvPr id="11" name="TextBox 10"/>
          <p:cNvSpPr txBox="1"/>
          <p:nvPr/>
        </p:nvSpPr>
        <p:spPr>
          <a:xfrm>
            <a:off x="2780097" y="4724400"/>
            <a:ext cx="3048000" cy="830997"/>
          </a:xfrm>
          <a:prstGeom prst="rect">
            <a:avLst/>
          </a:prstGeom>
          <a:noFill/>
        </p:spPr>
        <p:txBody>
          <a:bodyPr wrap="square" rtlCol="0">
            <a:spAutoFit/>
          </a:bodyPr>
          <a:lstStyle/>
          <a:p>
            <a:pPr algn="ctr"/>
            <a:r>
              <a:rPr lang="en-US" sz="2400" b="1" dirty="0">
                <a:solidFill>
                  <a:prstClr val="white"/>
                </a:solidFill>
              </a:rPr>
              <a:t>INDIVIDUAL BEHAVIORS</a:t>
            </a:r>
          </a:p>
        </p:txBody>
      </p:sp>
      <p:sp>
        <p:nvSpPr>
          <p:cNvPr id="12" name="TextBox 11"/>
          <p:cNvSpPr txBox="1"/>
          <p:nvPr/>
        </p:nvSpPr>
        <p:spPr>
          <a:xfrm>
            <a:off x="6172200" y="2250661"/>
            <a:ext cx="2362200" cy="461665"/>
          </a:xfrm>
          <a:prstGeom prst="rect">
            <a:avLst/>
          </a:prstGeom>
          <a:noFill/>
        </p:spPr>
        <p:txBody>
          <a:bodyPr wrap="square" rtlCol="0">
            <a:spAutoFit/>
          </a:bodyPr>
          <a:lstStyle/>
          <a:p>
            <a:r>
              <a:rPr lang="en-US" sz="2400" b="1" dirty="0">
                <a:solidFill>
                  <a:prstClr val="white"/>
                </a:solidFill>
              </a:rPr>
              <a:t>MEDICAL CARE</a:t>
            </a:r>
          </a:p>
        </p:txBody>
      </p:sp>
      <p:sp>
        <p:nvSpPr>
          <p:cNvPr id="4" name="Rounded Rectangle 3"/>
          <p:cNvSpPr/>
          <p:nvPr/>
        </p:nvSpPr>
        <p:spPr>
          <a:xfrm>
            <a:off x="1066800" y="2794187"/>
            <a:ext cx="1219200" cy="762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prstClr val="white"/>
                </a:solidFill>
              </a:rPr>
              <a:t>5%</a:t>
            </a:r>
            <a:endParaRPr lang="en-US" sz="4000" b="1" dirty="0">
              <a:solidFill>
                <a:prstClr val="white"/>
              </a:solidFill>
            </a:endParaRPr>
          </a:p>
        </p:txBody>
      </p:sp>
      <p:sp>
        <p:nvSpPr>
          <p:cNvPr id="9" name="Rounded Rectangle 8"/>
          <p:cNvSpPr/>
          <p:nvPr/>
        </p:nvSpPr>
        <p:spPr>
          <a:xfrm>
            <a:off x="6477000" y="2794187"/>
            <a:ext cx="1447800" cy="762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prstClr val="white"/>
                </a:solidFill>
              </a:rPr>
              <a:t>10%</a:t>
            </a:r>
          </a:p>
        </p:txBody>
      </p:sp>
      <p:sp>
        <p:nvSpPr>
          <p:cNvPr id="13" name="Rounded Rectangle 12"/>
          <p:cNvSpPr/>
          <p:nvPr/>
        </p:nvSpPr>
        <p:spPr>
          <a:xfrm>
            <a:off x="3554128" y="5638800"/>
            <a:ext cx="1447800" cy="762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prstClr val="white"/>
                </a:solidFill>
              </a:rPr>
              <a:t>30%</a:t>
            </a:r>
          </a:p>
        </p:txBody>
      </p:sp>
      <p:sp>
        <p:nvSpPr>
          <p:cNvPr id="14" name="TextBox 13"/>
          <p:cNvSpPr txBox="1"/>
          <p:nvPr/>
        </p:nvSpPr>
        <p:spPr>
          <a:xfrm>
            <a:off x="6879768" y="6542312"/>
            <a:ext cx="2133600" cy="246221"/>
          </a:xfrm>
          <a:prstGeom prst="rect">
            <a:avLst/>
          </a:prstGeom>
          <a:noFill/>
        </p:spPr>
        <p:txBody>
          <a:bodyPr wrap="square" rtlCol="0">
            <a:spAutoFit/>
          </a:bodyPr>
          <a:lstStyle/>
          <a:p>
            <a:r>
              <a:rPr lang="en-US" sz="1000" dirty="0" smtClean="0"/>
              <a:t>2012  NMAHC/M. McMurray-Avila</a:t>
            </a:r>
            <a:endParaRPr lang="en-US" sz="1000" dirty="0"/>
          </a:p>
        </p:txBody>
      </p:sp>
    </p:spTree>
    <p:extLst>
      <p:ext uri="{BB962C8B-B14F-4D97-AF65-F5344CB8AC3E}">
        <p14:creationId xmlns="" xmlns:p14="http://schemas.microsoft.com/office/powerpoint/2010/main" val="11749878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sz="2800" b="1" dirty="0" smtClean="0">
                <a:latin typeface="Arial Black" pitchFamily="34" charset="0"/>
              </a:rPr>
              <a:t>What (really) determines how healthy we are?</a:t>
            </a:r>
            <a:endParaRPr lang="en-US" sz="2800" b="1" dirty="0">
              <a:latin typeface="Arial Black" pitchFamily="34" charset="0"/>
            </a:endParaRPr>
          </a:p>
        </p:txBody>
      </p:sp>
      <p:graphicFrame>
        <p:nvGraphicFramePr>
          <p:cNvPr id="3" name="Chart 2"/>
          <p:cNvGraphicFramePr/>
          <p:nvPr>
            <p:extLst>
              <p:ext uri="{D42A27DB-BD31-4B8C-83A1-F6EECF244321}">
                <p14:modId xmlns="" xmlns:p14="http://schemas.microsoft.com/office/powerpoint/2010/main" val="1332875866"/>
              </p:ext>
            </p:extLst>
          </p:nvPr>
        </p:nvGraphicFramePr>
        <p:xfrm>
          <a:off x="304800" y="762000"/>
          <a:ext cx="8534400" cy="5791200"/>
        </p:xfrm>
        <a:graphic>
          <a:graphicData uri="http://schemas.openxmlformats.org/drawingml/2006/chart">
            <c:chart xmlns:c="http://schemas.openxmlformats.org/drawingml/2006/chart" xmlns:r="http://schemas.openxmlformats.org/officeDocument/2006/relationships" r:id="rId3"/>
          </a:graphicData>
        </a:graphic>
      </p:graphicFrame>
      <p:pic>
        <p:nvPicPr>
          <p:cNvPr id="1026" name="Picture 2" descr="C:\Users\marsha\AppData\Local\Microsoft\Windows\Temporary Internet Files\Content.IE5\I0K0NP3L\MC900071405[1].wmf"/>
          <p:cNvPicPr>
            <a:picLocks noChangeAspect="1" noChangeArrowheads="1"/>
          </p:cNvPicPr>
          <p:nvPr/>
        </p:nvPicPr>
        <p:blipFill>
          <a:blip r:embed="rId4" cstate="print"/>
          <a:srcRect/>
          <a:stretch>
            <a:fillRect/>
          </a:stretch>
        </p:blipFill>
        <p:spPr bwMode="auto">
          <a:xfrm>
            <a:off x="1905000" y="3200400"/>
            <a:ext cx="1758708" cy="1530036"/>
          </a:xfrm>
          <a:prstGeom prst="rect">
            <a:avLst/>
          </a:prstGeom>
          <a:noFill/>
        </p:spPr>
      </p:pic>
      <p:sp>
        <p:nvSpPr>
          <p:cNvPr id="5" name="Rectangle 4"/>
          <p:cNvSpPr/>
          <p:nvPr/>
        </p:nvSpPr>
        <p:spPr>
          <a:xfrm>
            <a:off x="7134425" y="6575756"/>
            <a:ext cx="1976823" cy="246221"/>
          </a:xfrm>
          <a:prstGeom prst="rect">
            <a:avLst/>
          </a:prstGeom>
        </p:spPr>
        <p:txBody>
          <a:bodyPr wrap="none">
            <a:spAutoFit/>
          </a:bodyPr>
          <a:lstStyle/>
          <a:p>
            <a:r>
              <a:rPr lang="en-US" sz="1000" dirty="0" smtClean="0"/>
              <a:t>2012  NMAHC/M. McMurray-Avila</a:t>
            </a:r>
            <a:endParaRPr lang="en-US" sz="1000" dirty="0"/>
          </a:p>
        </p:txBody>
      </p:sp>
    </p:spTree>
    <p:extLst>
      <p:ext uri="{BB962C8B-B14F-4D97-AF65-F5344CB8AC3E}">
        <p14:creationId xmlns="" xmlns:p14="http://schemas.microsoft.com/office/powerpoint/2010/main" val="29267902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a:bodyPr>
          <a:lstStyle/>
          <a:p>
            <a:r>
              <a:rPr lang="en-US" sz="2800" b="1" dirty="0" smtClean="0">
                <a:latin typeface="Arial Black" pitchFamily="34" charset="0"/>
              </a:rPr>
              <a:t>Equitable Access &amp; Opportunities for All</a:t>
            </a:r>
            <a:endParaRPr lang="en-US" sz="2800" b="1" dirty="0">
              <a:latin typeface="Arial Black" pitchFamily="34" charset="0"/>
            </a:endParaRPr>
          </a:p>
        </p:txBody>
      </p:sp>
      <p:graphicFrame>
        <p:nvGraphicFramePr>
          <p:cNvPr id="3" name="Chart 2"/>
          <p:cNvGraphicFramePr/>
          <p:nvPr>
            <p:extLst>
              <p:ext uri="{D42A27DB-BD31-4B8C-83A1-F6EECF244321}">
                <p14:modId xmlns="" xmlns:p14="http://schemas.microsoft.com/office/powerpoint/2010/main" val="1963344705"/>
              </p:ext>
            </p:extLst>
          </p:nvPr>
        </p:nvGraphicFramePr>
        <p:xfrm>
          <a:off x="304800" y="838200"/>
          <a:ext cx="8839200" cy="5791200"/>
        </p:xfrm>
        <a:graphic>
          <a:graphicData uri="http://schemas.openxmlformats.org/drawingml/2006/chart">
            <c:chart xmlns:c="http://schemas.openxmlformats.org/drawingml/2006/chart" xmlns:r="http://schemas.openxmlformats.org/officeDocument/2006/relationships" r:id="rId3"/>
          </a:graphicData>
        </a:graphic>
      </p:graphicFrame>
      <p:pic>
        <p:nvPicPr>
          <p:cNvPr id="1026" name="Picture 2" descr="C:\Users\marsha\AppData\Local\Microsoft\Windows\Temporary Internet Files\Content.IE5\I0K0NP3L\MC900071405[1].wmf"/>
          <p:cNvPicPr>
            <a:picLocks noChangeAspect="1" noChangeArrowheads="1"/>
          </p:cNvPicPr>
          <p:nvPr/>
        </p:nvPicPr>
        <p:blipFill>
          <a:blip r:embed="rId4" cstate="print"/>
          <a:srcRect/>
          <a:stretch>
            <a:fillRect/>
          </a:stretch>
        </p:blipFill>
        <p:spPr bwMode="auto">
          <a:xfrm>
            <a:off x="2197512" y="3276600"/>
            <a:ext cx="1758708" cy="1530036"/>
          </a:xfrm>
          <a:prstGeom prst="rect">
            <a:avLst/>
          </a:prstGeom>
          <a:noFill/>
        </p:spPr>
      </p:pic>
      <p:sp>
        <p:nvSpPr>
          <p:cNvPr id="5" name="Rectangle 4"/>
          <p:cNvSpPr/>
          <p:nvPr/>
        </p:nvSpPr>
        <p:spPr>
          <a:xfrm>
            <a:off x="7145311" y="6597528"/>
            <a:ext cx="1976823" cy="246221"/>
          </a:xfrm>
          <a:prstGeom prst="rect">
            <a:avLst/>
          </a:prstGeom>
        </p:spPr>
        <p:txBody>
          <a:bodyPr wrap="none">
            <a:spAutoFit/>
          </a:bodyPr>
          <a:lstStyle/>
          <a:p>
            <a:r>
              <a:rPr lang="en-US" sz="1000" dirty="0" smtClean="0"/>
              <a:t>2012  NMAHC/M. McMurray-Avila</a:t>
            </a:r>
            <a:endParaRPr lang="en-US" sz="1000" dirty="0"/>
          </a:p>
        </p:txBody>
      </p:sp>
    </p:spTree>
    <p:extLst>
      <p:ext uri="{BB962C8B-B14F-4D97-AF65-F5344CB8AC3E}">
        <p14:creationId xmlns="" xmlns:p14="http://schemas.microsoft.com/office/powerpoint/2010/main" val="29017977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solidFill>
                  <a:srgbClr val="FFC000"/>
                </a:solidFill>
                <a:latin typeface="Arial Black" panose="020B0A04020102020204" pitchFamily="34" charset="0"/>
              </a:rPr>
              <a:t>SUMMARY: What is health and where does it come from?</a:t>
            </a:r>
            <a:endParaRPr lang="en-US" sz="3600" dirty="0">
              <a:solidFill>
                <a:srgbClr val="FFC000"/>
              </a:solidFill>
              <a:latin typeface="Arial Black" panose="020B0A04020102020204" pitchFamily="34" charset="0"/>
            </a:endParaRPr>
          </a:p>
        </p:txBody>
      </p:sp>
      <p:sp>
        <p:nvSpPr>
          <p:cNvPr id="3" name="Content Placeholder 2"/>
          <p:cNvSpPr>
            <a:spLocks noGrp="1"/>
          </p:cNvSpPr>
          <p:nvPr>
            <p:ph idx="1"/>
          </p:nvPr>
        </p:nvSpPr>
        <p:spPr/>
        <p:txBody>
          <a:bodyPr>
            <a:normAutofit fontScale="92500" lnSpcReduction="10000"/>
          </a:bodyPr>
          <a:lstStyle/>
          <a:p>
            <a:r>
              <a:rPr lang="en-US" dirty="0" smtClean="0"/>
              <a:t>Health is “a state of complete physical, mental and social well-being and not merely the absence of disease or infirmity.”</a:t>
            </a:r>
          </a:p>
          <a:p>
            <a:r>
              <a:rPr lang="en-US" dirty="0" smtClean="0"/>
              <a:t>Public health is “what we as a society do to collectively assure the conditions in which people can be healthy.”</a:t>
            </a:r>
          </a:p>
          <a:p>
            <a:r>
              <a:rPr lang="en-US" dirty="0" smtClean="0"/>
              <a:t>Those conditions can be described as the places where we live, learn, work, and play, and the social, economic and political factors that affect us in those places.</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solidFill>
                  <a:srgbClr val="FFC000"/>
                </a:solidFill>
                <a:latin typeface="Arial Black" panose="020B0A04020102020204" pitchFamily="34" charset="0"/>
              </a:rPr>
              <a:t>That’s all great in theory…</a:t>
            </a:r>
            <a:br>
              <a:rPr lang="en-US" sz="3600" dirty="0" smtClean="0">
                <a:solidFill>
                  <a:srgbClr val="FFC000"/>
                </a:solidFill>
                <a:latin typeface="Arial Black" panose="020B0A04020102020204" pitchFamily="34" charset="0"/>
              </a:rPr>
            </a:br>
            <a:r>
              <a:rPr lang="en-US" sz="3600" dirty="0" smtClean="0">
                <a:solidFill>
                  <a:srgbClr val="FFC000"/>
                </a:solidFill>
                <a:latin typeface="Arial Black" panose="020B0A04020102020204" pitchFamily="34" charset="0"/>
              </a:rPr>
              <a:t>How do we put it into practice?</a:t>
            </a:r>
            <a:endParaRPr lang="en-US" sz="3600" dirty="0">
              <a:solidFill>
                <a:srgbClr val="FFC000"/>
              </a:solidFill>
              <a:latin typeface="Arial Black" panose="020B0A04020102020204" pitchFamily="34" charset="0"/>
            </a:endParaRPr>
          </a:p>
        </p:txBody>
      </p:sp>
      <p:sp>
        <p:nvSpPr>
          <p:cNvPr id="3" name="Content Placeholder 2"/>
          <p:cNvSpPr>
            <a:spLocks noGrp="1"/>
          </p:cNvSpPr>
          <p:nvPr>
            <p:ph idx="1"/>
          </p:nvPr>
        </p:nvSpPr>
        <p:spPr>
          <a:xfrm>
            <a:off x="457200" y="1905000"/>
            <a:ext cx="8229600" cy="4724400"/>
          </a:xfrm>
        </p:spPr>
        <p:txBody>
          <a:bodyPr>
            <a:normAutofit fontScale="70000" lnSpcReduction="20000"/>
          </a:bodyPr>
          <a:lstStyle/>
          <a:p>
            <a:r>
              <a:rPr lang="en-US" dirty="0" smtClean="0"/>
              <a:t>“Health in All Policies” (HiAP) is a way to operationalize the understanding that our health is affected by multiple sectors of our society and those sectors all have a role to play in helping us get and stay healthy. </a:t>
            </a:r>
          </a:p>
          <a:p>
            <a:pPr>
              <a:buNone/>
            </a:pPr>
            <a:endParaRPr lang="en-US" dirty="0" smtClean="0"/>
          </a:p>
          <a:p>
            <a:r>
              <a:rPr lang="en-US" dirty="0"/>
              <a:t>HiAP is a collaborative approach to improving the health of all people by incorporating health considerations into decision-making across sectors and policy areas</a:t>
            </a:r>
            <a:r>
              <a:rPr lang="en-US" dirty="0" smtClean="0"/>
              <a:t>.</a:t>
            </a:r>
          </a:p>
          <a:p>
            <a:endParaRPr lang="en-US" dirty="0"/>
          </a:p>
          <a:p>
            <a:r>
              <a:rPr lang="en-US" dirty="0"/>
              <a:t>HiAP, at its core, is an approach to addressing the social determinants of health that are the key drivers of health outcomes and health inequities.</a:t>
            </a:r>
          </a:p>
          <a:p>
            <a:endParaRPr lang="en-US" dirty="0" smtClean="0"/>
          </a:p>
          <a:p>
            <a:pPr marL="0" indent="0" algn="ctr">
              <a:buNone/>
            </a:pPr>
            <a:r>
              <a:rPr lang="en-US" dirty="0"/>
              <a:t>HiAP is an approach, a process and a philosophy</a:t>
            </a:r>
            <a:r>
              <a:rPr lang="en-US" dirty="0" smtClean="0"/>
              <a:t>.</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5295</TotalTime>
  <Words>3239</Words>
  <Application>Microsoft Office PowerPoint</Application>
  <PresentationFormat>On-screen Show (4:3)</PresentationFormat>
  <Paragraphs>241</Paragraphs>
  <Slides>32</Slides>
  <Notes>29</Notes>
  <HiddenSlides>0</HiddenSlides>
  <MMClips>0</MMClips>
  <ScaleCrop>false</ScaleCrop>
  <HeadingPairs>
    <vt:vector size="4" baseType="variant">
      <vt:variant>
        <vt:lpstr>Theme</vt:lpstr>
      </vt:variant>
      <vt:variant>
        <vt:i4>2</vt:i4>
      </vt:variant>
      <vt:variant>
        <vt:lpstr>Slide Titles</vt:lpstr>
      </vt:variant>
      <vt:variant>
        <vt:i4>32</vt:i4>
      </vt:variant>
    </vt:vector>
  </HeadingPairs>
  <TitlesOfParts>
    <vt:vector size="34" baseType="lpstr">
      <vt:lpstr>3_Office Theme</vt:lpstr>
      <vt:lpstr>5_Office Theme</vt:lpstr>
      <vt:lpstr>SDOH &amp; HiAP: Helping community allies make sense of our alphabet soup </vt:lpstr>
      <vt:lpstr>What we’ll cover today…</vt:lpstr>
      <vt:lpstr>Slide 3</vt:lpstr>
      <vt:lpstr>What determines how healthy we are?</vt:lpstr>
      <vt:lpstr>What determines how healthy we are?</vt:lpstr>
      <vt:lpstr>What (really) determines how healthy we are?</vt:lpstr>
      <vt:lpstr>Equitable Access &amp; Opportunities for All</vt:lpstr>
      <vt:lpstr>SUMMARY: What is health and where does it come from?</vt:lpstr>
      <vt:lpstr>That’s all great in theory… How do we put it into practice?</vt:lpstr>
      <vt:lpstr>Context…</vt:lpstr>
      <vt:lpstr>Slide 11</vt:lpstr>
      <vt:lpstr>More Context…</vt:lpstr>
      <vt:lpstr>HiAP – 5 Key Elements</vt:lpstr>
      <vt:lpstr>1. Promote health, equity and sustainability</vt:lpstr>
      <vt:lpstr>2.  Support intersectoral collaboration</vt:lpstr>
      <vt:lpstr>Breaking down silos…</vt:lpstr>
      <vt:lpstr>3. Benefit multiple partners</vt:lpstr>
      <vt:lpstr>Co-benefits</vt:lpstr>
      <vt:lpstr>4.  Engage stakeholders</vt:lpstr>
      <vt:lpstr>Slide 20</vt:lpstr>
      <vt:lpstr>Slide 21</vt:lpstr>
      <vt:lpstr>5.  Create structural or procedural change</vt:lpstr>
      <vt:lpstr>Strategies for implementation</vt:lpstr>
      <vt:lpstr>Where do we start? Look for “Windows of Opportunity”</vt:lpstr>
      <vt:lpstr>    Opportunistic Approach:       Food for Thought…</vt:lpstr>
      <vt:lpstr>Issue Approach: Root Cause Map</vt:lpstr>
      <vt:lpstr>Sector Approach: Transportation</vt:lpstr>
      <vt:lpstr>Characteristics of successful collaboration</vt:lpstr>
      <vt:lpstr>Characteristics of successful collaboration</vt:lpstr>
      <vt:lpstr>Characteristics of successful collaboration</vt:lpstr>
      <vt:lpstr>How does it all connect?</vt:lpstr>
      <vt:lpstr>Slide 32</vt:lpstr>
    </vt:vector>
  </TitlesOfParts>
  <Company>Bernalillo County Government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Marsha McMurray-Avila</dc:creator>
  <cp:lastModifiedBy>Marsha McMurray-Avila</cp:lastModifiedBy>
  <cp:revision>116</cp:revision>
  <dcterms:created xsi:type="dcterms:W3CDTF">2014-08-22T22:07:09Z</dcterms:created>
  <dcterms:modified xsi:type="dcterms:W3CDTF">2014-10-29T16:17:26Z</dcterms:modified>
</cp:coreProperties>
</file>